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20" r:id="rId1"/>
  </p:sldMasterIdLst>
  <p:notesMasterIdLst>
    <p:notesMasterId r:id="rId76"/>
  </p:notesMasterIdLst>
  <p:sldIdLst>
    <p:sldId id="329" r:id="rId2"/>
    <p:sldId id="258" r:id="rId3"/>
    <p:sldId id="259" r:id="rId4"/>
    <p:sldId id="260" r:id="rId5"/>
    <p:sldId id="261" r:id="rId6"/>
    <p:sldId id="277" r:id="rId7"/>
    <p:sldId id="276" r:id="rId8"/>
    <p:sldId id="330" r:id="rId9"/>
    <p:sldId id="321" r:id="rId10"/>
    <p:sldId id="278" r:id="rId11"/>
    <p:sldId id="264" r:id="rId12"/>
    <p:sldId id="323" r:id="rId13"/>
    <p:sldId id="265" r:id="rId14"/>
    <p:sldId id="266" r:id="rId15"/>
    <p:sldId id="322" r:id="rId16"/>
    <p:sldId id="267" r:id="rId17"/>
    <p:sldId id="268" r:id="rId18"/>
    <p:sldId id="331" r:id="rId19"/>
    <p:sldId id="275" r:id="rId20"/>
    <p:sldId id="269" r:id="rId21"/>
    <p:sldId id="271" r:id="rId22"/>
    <p:sldId id="325" r:id="rId23"/>
    <p:sldId id="273" r:id="rId24"/>
    <p:sldId id="270" r:id="rId25"/>
    <p:sldId id="324" r:id="rId26"/>
    <p:sldId id="272" r:id="rId27"/>
    <p:sldId id="279" r:id="rId28"/>
    <p:sldId id="287" r:id="rId29"/>
    <p:sldId id="283" r:id="rId30"/>
    <p:sldId id="326" r:id="rId31"/>
    <p:sldId id="280" r:id="rId32"/>
    <p:sldId id="274" r:id="rId33"/>
    <p:sldId id="281" r:id="rId34"/>
    <p:sldId id="285" r:id="rId35"/>
    <p:sldId id="284" r:id="rId36"/>
    <p:sldId id="286" r:id="rId37"/>
    <p:sldId id="288" r:id="rId38"/>
    <p:sldId id="289" r:id="rId39"/>
    <p:sldId id="291" r:id="rId40"/>
    <p:sldId id="292" r:id="rId41"/>
    <p:sldId id="293" r:id="rId42"/>
    <p:sldId id="294" r:id="rId43"/>
    <p:sldId id="295" r:id="rId44"/>
    <p:sldId id="297" r:id="rId45"/>
    <p:sldId id="298" r:id="rId46"/>
    <p:sldId id="299" r:id="rId47"/>
    <p:sldId id="300" r:id="rId48"/>
    <p:sldId id="301" r:id="rId49"/>
    <p:sldId id="302" r:id="rId50"/>
    <p:sldId id="303" r:id="rId51"/>
    <p:sldId id="304" r:id="rId52"/>
    <p:sldId id="327" r:id="rId53"/>
    <p:sldId id="305" r:id="rId54"/>
    <p:sldId id="337" r:id="rId55"/>
    <p:sldId id="332" r:id="rId56"/>
    <p:sldId id="335" r:id="rId57"/>
    <p:sldId id="336" r:id="rId58"/>
    <p:sldId id="338" r:id="rId59"/>
    <p:sldId id="339" r:id="rId60"/>
    <p:sldId id="307" r:id="rId61"/>
    <p:sldId id="310" r:id="rId62"/>
    <p:sldId id="308" r:id="rId63"/>
    <p:sldId id="313" r:id="rId64"/>
    <p:sldId id="312" r:id="rId65"/>
    <p:sldId id="314" r:id="rId66"/>
    <p:sldId id="315" r:id="rId67"/>
    <p:sldId id="342" r:id="rId68"/>
    <p:sldId id="316" r:id="rId69"/>
    <p:sldId id="317" r:id="rId70"/>
    <p:sldId id="318" r:id="rId71"/>
    <p:sldId id="319" r:id="rId72"/>
    <p:sldId id="333" r:id="rId73"/>
    <p:sldId id="334" r:id="rId74"/>
    <p:sldId id="320"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2"/>
    <p:restoredTop sz="80888"/>
  </p:normalViewPr>
  <p:slideViewPr>
    <p:cSldViewPr snapToGrid="0" snapToObjects="1">
      <p:cViewPr>
        <p:scale>
          <a:sx n="66" d="100"/>
          <a:sy n="66" d="100"/>
        </p:scale>
        <p:origin x="2232" y="28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7A88D-957E-994E-A366-1A8B56AB3175}" type="datetimeFigureOut">
              <a:rPr kumimoji="1" lang="zh-CN" altLang="en-US" smtClean="0"/>
              <a:t>2023/2/12</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DE3A2-120F-1C4F-83C5-BF42FF996359}" type="slidenum">
              <a:rPr kumimoji="1" lang="zh-CN" altLang="en-US" smtClean="0"/>
              <a:t>‹#›</a:t>
            </a:fld>
            <a:endParaRPr kumimoji="1" lang="zh-CN" altLang="en-US"/>
          </a:p>
        </p:txBody>
      </p:sp>
    </p:spTree>
    <p:extLst>
      <p:ext uri="{BB962C8B-B14F-4D97-AF65-F5344CB8AC3E}">
        <p14:creationId xmlns:p14="http://schemas.microsoft.com/office/powerpoint/2010/main" val="511277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4</a:t>
            </a:fld>
            <a:endParaRPr kumimoji="1" lang="zh-CN" altLang="en-US"/>
          </a:p>
        </p:txBody>
      </p:sp>
    </p:spTree>
    <p:extLst>
      <p:ext uri="{BB962C8B-B14F-4D97-AF65-F5344CB8AC3E}">
        <p14:creationId xmlns:p14="http://schemas.microsoft.com/office/powerpoint/2010/main" val="3991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9DE3A2-120F-1C4F-83C5-BF42FF996359}" type="slidenum">
              <a:rPr kumimoji="1" lang="zh-CN" altLang="en-US" smtClean="0"/>
              <a:t>29</a:t>
            </a:fld>
            <a:endParaRPr kumimoji="1" lang="zh-CN" altLang="en-US"/>
          </a:p>
        </p:txBody>
      </p:sp>
    </p:spTree>
    <p:extLst>
      <p:ext uri="{BB962C8B-B14F-4D97-AF65-F5344CB8AC3E}">
        <p14:creationId xmlns:p14="http://schemas.microsoft.com/office/powerpoint/2010/main" val="1922305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32</a:t>
            </a:fld>
            <a:endParaRPr kumimoji="1" lang="zh-CN" altLang="en-US"/>
          </a:p>
        </p:txBody>
      </p:sp>
    </p:spTree>
    <p:extLst>
      <p:ext uri="{BB962C8B-B14F-4D97-AF65-F5344CB8AC3E}">
        <p14:creationId xmlns:p14="http://schemas.microsoft.com/office/powerpoint/2010/main" val="290482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34</a:t>
            </a:fld>
            <a:endParaRPr kumimoji="1" lang="zh-CN" altLang="en-US"/>
          </a:p>
        </p:txBody>
      </p:sp>
    </p:spTree>
    <p:extLst>
      <p:ext uri="{BB962C8B-B14F-4D97-AF65-F5344CB8AC3E}">
        <p14:creationId xmlns:p14="http://schemas.microsoft.com/office/powerpoint/2010/main" val="410250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35</a:t>
            </a:fld>
            <a:endParaRPr kumimoji="1" lang="zh-CN" altLang="en-US"/>
          </a:p>
        </p:txBody>
      </p:sp>
    </p:spTree>
    <p:extLst>
      <p:ext uri="{BB962C8B-B14F-4D97-AF65-F5344CB8AC3E}">
        <p14:creationId xmlns:p14="http://schemas.microsoft.com/office/powerpoint/2010/main" val="528460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36</a:t>
            </a:fld>
            <a:endParaRPr kumimoji="1" lang="zh-CN" altLang="en-US"/>
          </a:p>
        </p:txBody>
      </p:sp>
    </p:spTree>
    <p:extLst>
      <p:ext uri="{BB962C8B-B14F-4D97-AF65-F5344CB8AC3E}">
        <p14:creationId xmlns:p14="http://schemas.microsoft.com/office/powerpoint/2010/main" val="612550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37</a:t>
            </a:fld>
            <a:endParaRPr kumimoji="1" lang="zh-CN" altLang="en-US"/>
          </a:p>
        </p:txBody>
      </p:sp>
    </p:spTree>
    <p:extLst>
      <p:ext uri="{BB962C8B-B14F-4D97-AF65-F5344CB8AC3E}">
        <p14:creationId xmlns:p14="http://schemas.microsoft.com/office/powerpoint/2010/main" val="1886499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38</a:t>
            </a:fld>
            <a:endParaRPr kumimoji="1" lang="zh-CN" altLang="en-US"/>
          </a:p>
        </p:txBody>
      </p:sp>
    </p:spTree>
    <p:extLst>
      <p:ext uri="{BB962C8B-B14F-4D97-AF65-F5344CB8AC3E}">
        <p14:creationId xmlns:p14="http://schemas.microsoft.com/office/powerpoint/2010/main" val="1861630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39</a:t>
            </a:fld>
            <a:endParaRPr kumimoji="1" lang="zh-CN" altLang="en-US"/>
          </a:p>
        </p:txBody>
      </p:sp>
    </p:spTree>
    <p:extLst>
      <p:ext uri="{BB962C8B-B14F-4D97-AF65-F5344CB8AC3E}">
        <p14:creationId xmlns:p14="http://schemas.microsoft.com/office/powerpoint/2010/main" val="1040283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solidFill>
                  <a:srgbClr val="000000"/>
                </a:solidFill>
                <a:latin typeface="Arial" charset="0"/>
              </a:rPr>
              <a:t>stearic acid</a:t>
            </a:r>
            <a:r>
              <a:rPr lang="zh-CN" altLang="en-US" sz="1200" dirty="0" smtClean="0">
                <a:solidFill>
                  <a:srgbClr val="000000"/>
                </a:solidFill>
                <a:latin typeface="Arial" charset="0"/>
              </a:rPr>
              <a:t>硬酯酸</a:t>
            </a:r>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40</a:t>
            </a:fld>
            <a:endParaRPr kumimoji="1" lang="zh-CN" altLang="en-US"/>
          </a:p>
        </p:txBody>
      </p:sp>
    </p:spTree>
    <p:extLst>
      <p:ext uri="{BB962C8B-B14F-4D97-AF65-F5344CB8AC3E}">
        <p14:creationId xmlns:p14="http://schemas.microsoft.com/office/powerpoint/2010/main" val="1082949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solidFill>
                  <a:srgbClr val="000000"/>
                </a:solidFill>
                <a:latin typeface="Arial" charset="0"/>
              </a:rPr>
              <a:t>Casein</a:t>
            </a:r>
            <a:r>
              <a:rPr lang="zh-CN" altLang="en-US" sz="1200" dirty="0" smtClean="0">
                <a:solidFill>
                  <a:srgbClr val="000000"/>
                </a:solidFill>
                <a:latin typeface="Arial" charset="0"/>
              </a:rPr>
              <a:t>酪蛋白</a:t>
            </a:r>
            <a:endParaRPr lang="en-US" altLang="zh-CN" sz="1200" dirty="0" smtClean="0">
              <a:solidFill>
                <a:srgbClr val="000000"/>
              </a:solidFill>
              <a:latin typeface="Arial" charset="0"/>
            </a:endParaRPr>
          </a:p>
          <a:p>
            <a:r>
              <a:rPr lang="en-US" altLang="zh-CN" sz="1200" dirty="0" smtClean="0">
                <a:solidFill>
                  <a:srgbClr val="000000"/>
                </a:solidFill>
                <a:latin typeface="Arial" charset="0"/>
              </a:rPr>
              <a:t>Ovalbumin</a:t>
            </a:r>
            <a:r>
              <a:rPr lang="zh-CN" altLang="en-US" sz="1200" dirty="0" smtClean="0">
                <a:solidFill>
                  <a:srgbClr val="000000"/>
                </a:solidFill>
                <a:latin typeface="Arial" charset="0"/>
              </a:rPr>
              <a:t>卵清蛋白</a:t>
            </a:r>
            <a:endParaRPr kumimoji="1" lang="zh-CN" altLang="en-US" dirty="0"/>
          </a:p>
        </p:txBody>
      </p:sp>
      <p:sp>
        <p:nvSpPr>
          <p:cNvPr id="4" name="幻灯片编号占位符 3"/>
          <p:cNvSpPr>
            <a:spLocks noGrp="1"/>
          </p:cNvSpPr>
          <p:nvPr>
            <p:ph type="sldNum" sz="quarter" idx="10"/>
          </p:nvPr>
        </p:nvSpPr>
        <p:spPr/>
        <p:txBody>
          <a:bodyPr/>
          <a:lstStyle/>
          <a:p>
            <a:fld id="{589DE3A2-120F-1C4F-83C5-BF42FF996359}" type="slidenum">
              <a:rPr kumimoji="1" lang="zh-CN" altLang="en-US" smtClean="0"/>
              <a:t>44</a:t>
            </a:fld>
            <a:endParaRPr kumimoji="1" lang="zh-CN" altLang="en-US"/>
          </a:p>
        </p:txBody>
      </p:sp>
    </p:spTree>
    <p:extLst>
      <p:ext uri="{BB962C8B-B14F-4D97-AF65-F5344CB8AC3E}">
        <p14:creationId xmlns:p14="http://schemas.microsoft.com/office/powerpoint/2010/main" val="431149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5</a:t>
            </a:fld>
            <a:endParaRPr kumimoji="1" lang="zh-CN" altLang="en-US"/>
          </a:p>
        </p:txBody>
      </p:sp>
    </p:spTree>
    <p:extLst>
      <p:ext uri="{BB962C8B-B14F-4D97-AF65-F5344CB8AC3E}">
        <p14:creationId xmlns:p14="http://schemas.microsoft.com/office/powerpoint/2010/main" val="1603809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45</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a:cs typeface="Times New Roman"/>
              </a:rPr>
              <a:t>Figure 5.13a </a:t>
            </a:r>
            <a:r>
              <a:rPr lang="en-US" dirty="0">
                <a:solidFill>
                  <a:srgbClr val="000000"/>
                </a:solidFill>
                <a:latin typeface="Times New Roman"/>
                <a:ea typeface="Arial"/>
                <a:cs typeface="Times New Roman"/>
              </a:rPr>
              <a:t>An overview of </a:t>
            </a:r>
            <a:r>
              <a:rPr lang="en-US" dirty="0" smtClean="0">
                <a:solidFill>
                  <a:srgbClr val="000000"/>
                </a:solidFill>
                <a:latin typeface="Times New Roman"/>
                <a:ea typeface="Arial"/>
                <a:cs typeface="Times New Roman"/>
              </a:rPr>
              <a:t>protein </a:t>
            </a:r>
            <a:r>
              <a:rPr lang="en-US" dirty="0">
                <a:solidFill>
                  <a:srgbClr val="000000"/>
                </a:solidFill>
                <a:latin typeface="Times New Roman"/>
                <a:ea typeface="Arial"/>
                <a:cs typeface="Times New Roman"/>
              </a:rPr>
              <a:t>functions (part 1</a:t>
            </a:r>
            <a:r>
              <a:rPr lang="en-US" dirty="0" smtClean="0">
                <a:solidFill>
                  <a:srgbClr val="000000"/>
                </a:solidFill>
                <a:latin typeface="Times New Roman"/>
                <a:ea typeface="Arial"/>
                <a:cs typeface="Times New Roman"/>
              </a:rPr>
              <a:t>)</a:t>
            </a:r>
          </a:p>
          <a:p>
            <a:pPr eaLnBrk="1" hangingPunct="1"/>
            <a:endParaRPr lang="en-US" dirty="0" smtClean="0">
              <a:solidFill>
                <a:srgbClr val="000000"/>
              </a:solidFill>
              <a:latin typeface="Times New Roman"/>
              <a:ea typeface="Arial"/>
              <a:cs typeface="Times New Roman"/>
            </a:endParaRPr>
          </a:p>
          <a:p>
            <a:pPr eaLnBrk="1" hangingPunct="1"/>
            <a:r>
              <a:rPr lang="en-US" altLang="zh-CN" sz="1200" dirty="0" smtClean="0">
                <a:solidFill>
                  <a:srgbClr val="000000"/>
                </a:solidFill>
                <a:latin typeface="Arial" charset="0"/>
              </a:rPr>
              <a:t>Actin and myosin</a:t>
            </a:r>
            <a:r>
              <a:rPr lang="zh-CN" altLang="en-US" sz="1200" dirty="0" smtClean="0">
                <a:solidFill>
                  <a:srgbClr val="000000"/>
                </a:solidFill>
                <a:latin typeface="Arial" charset="0"/>
              </a:rPr>
              <a:t>肌动蛋白和肌球蛋白</a:t>
            </a:r>
            <a:endParaRPr lang="en-US" altLang="zh-CN" sz="1200" dirty="0" smtClean="0">
              <a:solidFill>
                <a:srgbClr val="000000"/>
              </a:solidFill>
              <a:latin typeface="Arial" charset="0"/>
            </a:endParaRPr>
          </a:p>
          <a:p>
            <a:pPr eaLnBrk="1" hangingPunct="1"/>
            <a:r>
              <a:rPr lang="en-US" altLang="zh-CN" sz="1200" dirty="0" smtClean="0">
                <a:solidFill>
                  <a:srgbClr val="000000"/>
                </a:solidFill>
                <a:latin typeface="Arial" charset="0"/>
              </a:rPr>
              <a:t>cocoon</a:t>
            </a:r>
            <a:r>
              <a:rPr lang="zh-CN" altLang="en-US" sz="1200" dirty="0" smtClean="0">
                <a:solidFill>
                  <a:srgbClr val="000000"/>
                </a:solidFill>
                <a:latin typeface="Arial" charset="0"/>
              </a:rPr>
              <a:t>茧</a:t>
            </a:r>
            <a:endParaRPr lang="en-US" altLang="zh-CN" sz="1200" dirty="0" smtClean="0">
              <a:solidFill>
                <a:srgbClr val="000000"/>
              </a:solidFill>
              <a:latin typeface="Arial" charset="0"/>
            </a:endParaRPr>
          </a:p>
          <a:p>
            <a:pPr eaLnBrk="1" hangingPunct="1"/>
            <a:r>
              <a:rPr lang="en-US" altLang="zh-CN" sz="1200" dirty="0" smtClean="0">
                <a:solidFill>
                  <a:srgbClr val="000000"/>
                </a:solidFill>
                <a:latin typeface="Arial" charset="0"/>
              </a:rPr>
              <a:t>elastin</a:t>
            </a:r>
            <a:r>
              <a:rPr lang="zh-CN" altLang="en-US" sz="1200" dirty="0" smtClean="0">
                <a:solidFill>
                  <a:srgbClr val="000000"/>
                </a:solidFill>
                <a:latin typeface="Arial" charset="0"/>
              </a:rPr>
              <a:t>弹性蛋白</a:t>
            </a:r>
            <a:endParaRPr lang="en-US" dirty="0">
              <a:latin typeface="Times New Roman"/>
              <a:cs typeface="Times New Roman"/>
            </a:endParaRPr>
          </a:p>
        </p:txBody>
      </p:sp>
    </p:spTree>
    <p:extLst>
      <p:ext uri="{BB962C8B-B14F-4D97-AF65-F5344CB8AC3E}">
        <p14:creationId xmlns:p14="http://schemas.microsoft.com/office/powerpoint/2010/main" val="5948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46</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1896875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47</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161843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48</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370374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49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150868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50</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smtClean="0">
              <a:solidFill>
                <a:srgbClr val="000000"/>
              </a:solidFill>
              <a:latin typeface="Times New Roman"/>
              <a:ea typeface="Arial"/>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000000"/>
                </a:solidFill>
                <a:latin typeface="Arial" charset="0"/>
              </a:rPr>
              <a:t>transthyretin</a:t>
            </a:r>
            <a:r>
              <a:rPr lang="zh-CN" altLang="en-US" sz="1200" dirty="0" smtClean="0">
                <a:solidFill>
                  <a:srgbClr val="000000"/>
                </a:solidFill>
                <a:latin typeface="Arial" charset="0"/>
              </a:rPr>
              <a:t>转甲状腺素</a:t>
            </a:r>
            <a:endParaRPr lang="en-US" altLang="zh-CN" sz="1200" dirty="0" smtClean="0">
              <a:solidFill>
                <a:srgbClr val="000000"/>
              </a:solidFill>
              <a:latin typeface="Arial" charset="0"/>
            </a:endParaRPr>
          </a:p>
          <a:p>
            <a:pPr eaLnBrk="1" hangingPunct="1"/>
            <a:endParaRPr lang="en-US" dirty="0">
              <a:latin typeface="Times New Roman"/>
              <a:cs typeface="Times New Roman"/>
            </a:endParaRPr>
          </a:p>
        </p:txBody>
      </p:sp>
    </p:spTree>
    <p:extLst>
      <p:ext uri="{BB962C8B-B14F-4D97-AF65-F5344CB8AC3E}">
        <p14:creationId xmlns:p14="http://schemas.microsoft.com/office/powerpoint/2010/main" val="59944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51</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291627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52</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2036907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charset="0"/>
              <a:buChar char="•"/>
            </a:pPr>
            <a:r>
              <a:rPr kumimoji="1" lang="zh-CN" altLang="en-US" dirty="0" smtClean="0"/>
              <a:t>核磁共振法是将蛋白质溶液置于特定磁场中，特定原子核会发生自旋现象并产生核磁共振信号，通过波谱分析就可以知道原子核的化学环境和原子的共价连接情况，从而构建出蛋白质的三维结构。</a:t>
            </a:r>
            <a:endParaRPr kumimoji="1" lang="en-US" altLang="zh-CN" dirty="0" smtClean="0"/>
          </a:p>
          <a:p>
            <a:pPr marL="171450" indent="-171450">
              <a:buFont typeface="Arial" charset="0"/>
              <a:buChar char="•"/>
            </a:pPr>
            <a:r>
              <a:rPr kumimoji="1" lang="zh-CN" altLang="en-US" dirty="0" smtClean="0"/>
              <a:t>此法一般只适用于</a:t>
            </a:r>
            <a:r>
              <a:rPr kumimoji="1" lang="en-US" altLang="zh-CN" dirty="0" smtClean="0"/>
              <a:t>20kDa</a:t>
            </a:r>
            <a:r>
              <a:rPr kumimoji="1" lang="zh-CN" altLang="en-US" dirty="0" smtClean="0"/>
              <a:t>以下的小蛋白。该方法的一个优点是可以捕获蛋白质在溶液中的动态构象。</a:t>
            </a:r>
            <a:endParaRPr kumimoji="1" lang="zh-CN" altLang="en-US" dirty="0"/>
          </a:p>
        </p:txBody>
      </p:sp>
      <p:sp>
        <p:nvSpPr>
          <p:cNvPr id="4" name="幻灯片编号占位符 3"/>
          <p:cNvSpPr>
            <a:spLocks noGrp="1"/>
          </p:cNvSpPr>
          <p:nvPr>
            <p:ph type="sldNum" sz="quarter" idx="10"/>
          </p:nvPr>
        </p:nvSpPr>
        <p:spPr/>
        <p:txBody>
          <a:bodyPr/>
          <a:lstStyle/>
          <a:p>
            <a:fld id="{47463901-A882-4742-A74D-A7F0049C9CD8}" type="slidenum">
              <a:rPr kumimoji="1" lang="zh-CN" altLang="en-US" smtClean="0"/>
              <a:t>57</a:t>
            </a:fld>
            <a:endParaRPr kumimoji="1" lang="zh-CN" altLang="en-US"/>
          </a:p>
        </p:txBody>
      </p:sp>
    </p:spTree>
    <p:extLst>
      <p:ext uri="{BB962C8B-B14F-4D97-AF65-F5344CB8AC3E}">
        <p14:creationId xmlns:p14="http://schemas.microsoft.com/office/powerpoint/2010/main" val="1966940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59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1275449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6</a:t>
            </a:fld>
            <a:endParaRPr kumimoji="1" lang="zh-CN" altLang="en-US"/>
          </a:p>
        </p:txBody>
      </p:sp>
    </p:spTree>
    <p:extLst>
      <p:ext uri="{BB962C8B-B14F-4D97-AF65-F5344CB8AC3E}">
        <p14:creationId xmlns:p14="http://schemas.microsoft.com/office/powerpoint/2010/main" val="1162649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60</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964202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61</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169259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62</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90175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63</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850365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64</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1041816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65</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smtClean="0">
              <a:solidFill>
                <a:srgbClr val="000000"/>
              </a:solidFill>
              <a:latin typeface="Times New Roman"/>
              <a:ea typeface="Arial"/>
              <a:cs typeface="Times New Roman"/>
            </a:endParaRPr>
          </a:p>
          <a:p>
            <a:pPr eaLnBrk="1" hangingPunct="1"/>
            <a:r>
              <a:rPr lang="en-US" altLang="zh-CN" dirty="0" smtClean="0">
                <a:solidFill>
                  <a:srgbClr val="000000"/>
                </a:solidFill>
                <a:latin typeface="Times New Roman"/>
                <a:ea typeface="Arial"/>
                <a:cs typeface="Times New Roman"/>
              </a:rPr>
              <a:t>5-&gt;3</a:t>
            </a:r>
            <a:r>
              <a:rPr lang="zh-CN" altLang="en-US" dirty="0" smtClean="0">
                <a:solidFill>
                  <a:srgbClr val="000000"/>
                </a:solidFill>
                <a:latin typeface="Times New Roman"/>
                <a:ea typeface="Arial"/>
                <a:cs typeface="Times New Roman"/>
              </a:rPr>
              <a:t>的顺序</a:t>
            </a:r>
            <a:endParaRPr lang="en-US" dirty="0">
              <a:latin typeface="Times New Roman"/>
              <a:cs typeface="Times New Roman"/>
            </a:endParaRPr>
          </a:p>
        </p:txBody>
      </p:sp>
    </p:spTree>
    <p:extLst>
      <p:ext uri="{BB962C8B-B14F-4D97-AF65-F5344CB8AC3E}">
        <p14:creationId xmlns:p14="http://schemas.microsoft.com/office/powerpoint/2010/main" val="1644204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67</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smtClean="0">
              <a:solidFill>
                <a:srgbClr val="000000"/>
              </a:solidFill>
              <a:latin typeface="Times New Roman"/>
              <a:ea typeface="Arial"/>
              <a:cs typeface="Times New Roman"/>
            </a:endParaRPr>
          </a:p>
          <a:p>
            <a:pPr eaLnBrk="1" hangingPunct="1"/>
            <a:r>
              <a:rPr lang="en-US" altLang="zh-CN" dirty="0" smtClean="0">
                <a:solidFill>
                  <a:srgbClr val="000000"/>
                </a:solidFill>
                <a:latin typeface="Times New Roman"/>
                <a:ea typeface="Arial"/>
                <a:cs typeface="Times New Roman"/>
              </a:rPr>
              <a:t>DNA</a:t>
            </a:r>
            <a:r>
              <a:rPr lang="zh-CN" altLang="en-US" dirty="0" smtClean="0">
                <a:solidFill>
                  <a:srgbClr val="000000"/>
                </a:solidFill>
                <a:latin typeface="Times New Roman"/>
                <a:ea typeface="Arial"/>
                <a:cs typeface="Times New Roman"/>
              </a:rPr>
              <a:t> </a:t>
            </a:r>
            <a:r>
              <a:rPr lang="en-US" altLang="zh-CN" dirty="0" smtClean="0">
                <a:solidFill>
                  <a:srgbClr val="000000"/>
                </a:solidFill>
                <a:latin typeface="Times New Roman"/>
                <a:ea typeface="Arial"/>
                <a:cs typeface="Times New Roman"/>
              </a:rPr>
              <a:t>ABZ</a:t>
            </a:r>
            <a:r>
              <a:rPr lang="zh-CN" altLang="en-US" dirty="0" smtClean="0">
                <a:solidFill>
                  <a:srgbClr val="000000"/>
                </a:solidFill>
                <a:latin typeface="Times New Roman"/>
                <a:ea typeface="Arial"/>
                <a:cs typeface="Times New Roman"/>
              </a:rPr>
              <a:t>型</a:t>
            </a:r>
            <a:endParaRPr lang="en-US" dirty="0">
              <a:latin typeface="Times New Roman"/>
              <a:cs typeface="Times New Roman"/>
            </a:endParaRPr>
          </a:p>
        </p:txBody>
      </p:sp>
    </p:spTree>
    <p:extLst>
      <p:ext uri="{BB962C8B-B14F-4D97-AF65-F5344CB8AC3E}">
        <p14:creationId xmlns:p14="http://schemas.microsoft.com/office/powerpoint/2010/main" val="1034232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68</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147442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10264513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70</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32865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8</a:t>
            </a:fld>
            <a:endParaRPr kumimoji="1" lang="zh-CN" altLang="en-US"/>
          </a:p>
        </p:txBody>
      </p:sp>
    </p:spTree>
    <p:extLst>
      <p:ext uri="{BB962C8B-B14F-4D97-AF65-F5344CB8AC3E}">
        <p14:creationId xmlns:p14="http://schemas.microsoft.com/office/powerpoint/2010/main" val="4208133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73</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a:cs typeface="Times New Roman"/>
            </a:endParaRPr>
          </a:p>
        </p:txBody>
      </p:sp>
    </p:spTree>
    <p:extLst>
      <p:ext uri="{BB962C8B-B14F-4D97-AF65-F5344CB8AC3E}">
        <p14:creationId xmlns:p14="http://schemas.microsoft.com/office/powerpoint/2010/main" val="171764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9</a:t>
            </a:fld>
            <a:endParaRPr kumimoji="1" lang="zh-CN" altLang="en-US"/>
          </a:p>
        </p:txBody>
      </p:sp>
    </p:spTree>
    <p:extLst>
      <p:ext uri="{BB962C8B-B14F-4D97-AF65-F5344CB8AC3E}">
        <p14:creationId xmlns:p14="http://schemas.microsoft.com/office/powerpoint/2010/main" val="5586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10</a:t>
            </a:fld>
            <a:endParaRPr kumimoji="1" lang="zh-CN" altLang="en-US"/>
          </a:p>
        </p:txBody>
      </p:sp>
    </p:spTree>
    <p:extLst>
      <p:ext uri="{BB962C8B-B14F-4D97-AF65-F5344CB8AC3E}">
        <p14:creationId xmlns:p14="http://schemas.microsoft.com/office/powerpoint/2010/main" val="969980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11</a:t>
            </a:fld>
            <a:endParaRPr kumimoji="1" lang="zh-CN" altLang="en-US"/>
          </a:p>
        </p:txBody>
      </p:sp>
    </p:spTree>
    <p:extLst>
      <p:ext uri="{BB962C8B-B14F-4D97-AF65-F5344CB8AC3E}">
        <p14:creationId xmlns:p14="http://schemas.microsoft.com/office/powerpoint/2010/main" val="246896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不仅是吸引，也可以是排斥</a:t>
            </a:r>
            <a:endParaRPr kumimoji="1" lang="zh-CN" altLang="en-US" dirty="0"/>
          </a:p>
        </p:txBody>
      </p:sp>
      <p:sp>
        <p:nvSpPr>
          <p:cNvPr id="4" name="幻灯片编号占位符 3"/>
          <p:cNvSpPr>
            <a:spLocks noGrp="1"/>
          </p:cNvSpPr>
          <p:nvPr>
            <p:ph type="sldNum" sz="quarter" idx="10"/>
          </p:nvPr>
        </p:nvSpPr>
        <p:spPr/>
        <p:txBody>
          <a:bodyPr/>
          <a:lstStyle/>
          <a:p>
            <a:fld id="{589DE3A2-120F-1C4F-83C5-BF42FF996359}" type="slidenum">
              <a:rPr kumimoji="1" lang="zh-CN" altLang="en-US" smtClean="0"/>
              <a:t>18</a:t>
            </a:fld>
            <a:endParaRPr kumimoji="1" lang="zh-CN" altLang="en-US"/>
          </a:p>
        </p:txBody>
      </p:sp>
    </p:spTree>
    <p:extLst>
      <p:ext uri="{BB962C8B-B14F-4D97-AF65-F5344CB8AC3E}">
        <p14:creationId xmlns:p14="http://schemas.microsoft.com/office/powerpoint/2010/main" val="58809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DE3A2-120F-1C4F-83C5-BF42FF996359}" type="slidenum">
              <a:rPr kumimoji="1" lang="zh-CN" altLang="en-US" smtClean="0"/>
              <a:t>27</a:t>
            </a:fld>
            <a:endParaRPr kumimoji="1" lang="zh-CN" altLang="en-US"/>
          </a:p>
        </p:txBody>
      </p:sp>
    </p:spTree>
    <p:extLst>
      <p:ext uri="{BB962C8B-B14F-4D97-AF65-F5344CB8AC3E}">
        <p14:creationId xmlns:p14="http://schemas.microsoft.com/office/powerpoint/2010/main" val="390011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p:cNvSpPr>
            <a:spLocks noGrp="1"/>
          </p:cNvSpPr>
          <p:nvPr>
            <p:ph type="dt" sz="half" idx="10"/>
          </p:nvPr>
        </p:nvSpPr>
        <p:spPr/>
        <p:txBody>
          <a:bodyPr/>
          <a:lstStyle/>
          <a:p>
            <a:fld id="{DAB56F01-2BDD-4D43-9DEE-D0227853E87F}" type="datetime1">
              <a:rPr lang="en-US" smtClean="0"/>
              <a:t>2/12/23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A031595E-5EBF-644A-93D6-2F3F76D2D920}" type="datetime1">
              <a:rPr lang="en-US" smtClean="0"/>
              <a:t>2/12/23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6B3B494-E7D1-B54D-A067-62780AB74FE2}" type="datetime1">
              <a:rPr lang="en-US" smtClean="0"/>
              <a:t>2/12/23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83E0C90B-A0D5-4247-A371-FA6DC1644405}" type="datetime1">
              <a:rPr lang="en-US" smtClean="0"/>
              <a:t>2/12/23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7" name="Date Placeholder 6"/>
          <p:cNvSpPr>
            <a:spLocks noGrp="1"/>
          </p:cNvSpPr>
          <p:nvPr>
            <p:ph type="dt" sz="half" idx="10"/>
          </p:nvPr>
        </p:nvSpPr>
        <p:spPr/>
        <p:txBody>
          <a:bodyPr/>
          <a:lstStyle/>
          <a:p>
            <a:fld id="{8C3E6BE8-23FE-1A49-96A1-0865E8EDD774}" type="datetime1">
              <a:rPr lang="en-US" smtClean="0"/>
              <a:t>2/12/23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Date Placeholder 7"/>
          <p:cNvSpPr>
            <a:spLocks noGrp="1"/>
          </p:cNvSpPr>
          <p:nvPr>
            <p:ph type="dt" sz="half" idx="10"/>
          </p:nvPr>
        </p:nvSpPr>
        <p:spPr/>
        <p:txBody>
          <a:bodyPr/>
          <a:lstStyle/>
          <a:p>
            <a:fld id="{EF1C5451-ACC5-304D-8EEC-ABA9A9AB0B29}" type="datetime1">
              <a:rPr lang="en-US" smtClean="0"/>
              <a:t>2/12/23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7" name="Date Placeholder 6"/>
          <p:cNvSpPr>
            <a:spLocks noGrp="1"/>
          </p:cNvSpPr>
          <p:nvPr>
            <p:ph type="dt" sz="half" idx="10"/>
          </p:nvPr>
        </p:nvSpPr>
        <p:spPr/>
        <p:txBody>
          <a:bodyPr/>
          <a:lstStyle/>
          <a:p>
            <a:fld id="{A9AE649D-762B-8942-B408-9EBBC510D13F}" type="datetime1">
              <a:rPr lang="en-US" smtClean="0"/>
              <a:t>2/12/23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ltLang="zh-CN"/>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48E40D0B-13F8-F944-B00D-AD32A81EB0B6}" type="datetime1">
              <a:rPr lang="en-US" smtClean="0"/>
              <a:t>2/12/23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673EB5-76DA-0146-8819-7356C6ADD7AD}" type="datetime1">
              <a:rPr lang="en-US" smtClean="0"/>
              <a:t>2/12/23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9" name="Date Placeholder 8"/>
          <p:cNvSpPr>
            <a:spLocks noGrp="1"/>
          </p:cNvSpPr>
          <p:nvPr>
            <p:ph type="dt" sz="half" idx="10"/>
          </p:nvPr>
        </p:nvSpPr>
        <p:spPr/>
        <p:txBody>
          <a:bodyPr/>
          <a:lstStyle/>
          <a:p>
            <a:fld id="{01868C98-ACF5-D04D-B5A7-14C73490A839}" type="datetime1">
              <a:rPr lang="en-US" smtClean="0"/>
              <a:t>2/12/23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27111F8-0F2C-8043-8CA9-F67640582E74}" type="datetime1">
              <a:rPr lang="en-US" smtClean="0"/>
              <a:t>2/12/23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7C8D082-36E8-414A-84B7-082F7891DF03}" type="datetime1">
              <a:rPr lang="en-US" smtClean="0"/>
              <a:t>2/12/23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221307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png"/><Relationship Id="rId5" Type="http://schemas.openxmlformats.org/officeDocument/2006/relationships/image" Target="../media/image2.jpe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8.png"/><Relationship Id="rId1" Type="http://schemas.microsoft.com/office/2007/relationships/media" Target="../media/media1.mp4"/><Relationship Id="rId2" Type="http://schemas.openxmlformats.org/officeDocument/2006/relationships/video" Target="../media/media1.mp4"/></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34.png"/><Relationship Id="rId1" Type="http://schemas.microsoft.com/office/2007/relationships/media" Target="../media/media2.mp4"/><Relationship Id="rId2" Type="http://schemas.openxmlformats.org/officeDocument/2006/relationships/video" Target="../media/media2.mp4"/></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0.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6.xml"/><Relationship Id="rId5" Type="http://schemas.openxmlformats.org/officeDocument/2006/relationships/image" Target="../media/image60.png"/><Relationship Id="rId1" Type="http://schemas.microsoft.com/office/2007/relationships/media" Target="../media/media3.mp4"/><Relationship Id="rId2" Type="http://schemas.openxmlformats.org/officeDocument/2006/relationships/video" Target="../media/media3.mp4"/></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2.jp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9.xml"/><Relationship Id="rId5" Type="http://schemas.openxmlformats.org/officeDocument/2006/relationships/image" Target="../media/image63.png"/><Relationship Id="rId1" Type="http://schemas.microsoft.com/office/2007/relationships/media" Target="../media/media4.mp4"/><Relationship Id="rId2" Type="http://schemas.openxmlformats.org/officeDocument/2006/relationships/video" Target="../media/media4.mp4"/></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b="1" dirty="0" smtClean="0"/>
              <a:t>第二讲 生命的物质基础</a:t>
            </a:r>
            <a:endParaRPr kumimoji="1" lang="zh-CN" altLang="en-US" b="1" dirty="0"/>
          </a:p>
        </p:txBody>
      </p:sp>
      <p:sp>
        <p:nvSpPr>
          <p:cNvPr id="3" name="副标题 2"/>
          <p:cNvSpPr>
            <a:spLocks noGrp="1"/>
          </p:cNvSpPr>
          <p:nvPr>
            <p:ph type="subTitle" idx="1"/>
          </p:nvPr>
        </p:nvSpPr>
        <p:spPr/>
        <p:txBody>
          <a:bodyPr/>
          <a:lstStyle/>
          <a:p>
            <a:r>
              <a:rPr kumimoji="1" lang="zh-CN" altLang="en-US" dirty="0" smtClean="0">
                <a:solidFill>
                  <a:schemeClr val="bg1"/>
                </a:solidFill>
              </a:rPr>
              <a:t>李俊</a:t>
            </a:r>
            <a:endParaRPr kumimoji="1" lang="en-US" altLang="zh-CN" dirty="0" smtClean="0">
              <a:solidFill>
                <a:schemeClr val="bg1"/>
              </a:solidFill>
            </a:endParaRPr>
          </a:p>
          <a:p>
            <a:r>
              <a:rPr kumimoji="1" lang="en-US" altLang="zh-CN" dirty="0" smtClean="0">
                <a:solidFill>
                  <a:schemeClr val="bg1"/>
                </a:solidFill>
              </a:rPr>
              <a:t>lijun1@shanghaitech.edu.cn</a:t>
            </a:r>
            <a:endParaRPr kumimoji="1" lang="zh-CN" altLang="en-US" dirty="0">
              <a:solidFill>
                <a:schemeClr val="bg1"/>
              </a:solidFill>
            </a:endParaRPr>
          </a:p>
        </p:txBody>
      </p:sp>
    </p:spTree>
    <p:extLst>
      <p:ext uri="{BB962C8B-B14F-4D97-AF65-F5344CB8AC3E}">
        <p14:creationId xmlns:p14="http://schemas.microsoft.com/office/powerpoint/2010/main" val="2582347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Group 25">
            <a:extLst>
              <a:ext uri="{FF2B5EF4-FFF2-40B4-BE49-F238E27FC236}">
                <a16:creationId xmlns="" xmlns:a16="http://schemas.microsoft.com/office/drawing/2014/main" id="{01B24EE6-321B-8142-81FC-2FE1DAE2F82F}"/>
              </a:ext>
            </a:extLst>
          </p:cNvPr>
          <p:cNvGrpSpPr/>
          <p:nvPr/>
        </p:nvGrpSpPr>
        <p:grpSpPr>
          <a:xfrm>
            <a:off x="1954276" y="1600031"/>
            <a:ext cx="8546592" cy="4578096"/>
            <a:chOff x="1954276" y="1426295"/>
            <a:chExt cx="8546592" cy="4578096"/>
          </a:xfrm>
        </p:grpSpPr>
        <p:pic>
          <p:nvPicPr>
            <p:cNvPr id="4" name="Picture 3" descr="02_07_ElectronDiagram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276" y="1426295"/>
              <a:ext cx="8546592" cy="4578096"/>
            </a:xfrm>
            <a:prstGeom prst="rect">
              <a:avLst/>
            </a:prstGeom>
          </p:spPr>
        </p:pic>
        <p:sp>
          <p:nvSpPr>
            <p:cNvPr id="5" name="TextBox 4"/>
            <p:cNvSpPr txBox="1"/>
            <p:nvPr/>
          </p:nvSpPr>
          <p:spPr>
            <a:xfrm>
              <a:off x="5983650" y="1850213"/>
              <a:ext cx="1155384" cy="326158"/>
            </a:xfrm>
            <a:prstGeom prst="rect">
              <a:avLst/>
            </a:prstGeom>
            <a:noFill/>
          </p:spPr>
          <p:txBody>
            <a:bodyPr wrap="none" rtlCol="0">
              <a:spAutoFit/>
            </a:bodyPr>
            <a:lstStyle/>
            <a:p>
              <a:pPr eaLnBrk="0" hangingPunct="0">
                <a:lnSpc>
                  <a:spcPts val="1900"/>
                </a:lnSpc>
              </a:pPr>
              <a:r>
                <a:rPr lang="en-US" sz="1200" b="1" dirty="0">
                  <a:solidFill>
                    <a:srgbClr val="000000"/>
                  </a:solidFill>
                  <a:latin typeface="Arial"/>
                  <a:ea typeface="ＭＳ Ｐゴシック" charset="0"/>
                  <a:cs typeface="Arial"/>
                </a:rPr>
                <a:t>Atomic mass</a:t>
              </a:r>
            </a:p>
          </p:txBody>
        </p:sp>
        <p:cxnSp>
          <p:nvCxnSpPr>
            <p:cNvPr id="6" name="Straight Connector 5"/>
            <p:cNvCxnSpPr/>
            <p:nvPr/>
          </p:nvCxnSpPr>
          <p:spPr bwMode="auto">
            <a:xfrm>
              <a:off x="9023943" y="2391495"/>
              <a:ext cx="68580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flipH="1">
              <a:off x="7059676" y="2057061"/>
              <a:ext cx="452967"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7817443" y="1654895"/>
              <a:ext cx="313266"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flipH="1" flipV="1">
              <a:off x="7889409" y="1875028"/>
              <a:ext cx="220134" cy="1270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V="1">
              <a:off x="9375309" y="1913128"/>
              <a:ext cx="635000" cy="1524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flipH="1" flipV="1">
              <a:off x="9337209" y="1697228"/>
              <a:ext cx="457200" cy="12276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Left Brace 11"/>
            <p:cNvSpPr/>
            <p:nvPr/>
          </p:nvSpPr>
          <p:spPr bwMode="auto">
            <a:xfrm rot="16200000">
              <a:off x="9984909" y="1828461"/>
              <a:ext cx="46568" cy="139700"/>
            </a:xfrm>
            <a:prstGeom prst="leftBrace">
              <a:avLst>
                <a:gd name="adj1" fmla="val 48333"/>
                <a:gd name="adj2" fmla="val 50000"/>
              </a:avLst>
            </a:prstGeom>
            <a:noFill/>
            <a:ln w="127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TextBox 12"/>
            <p:cNvSpPr txBox="1"/>
            <p:nvPr/>
          </p:nvSpPr>
          <p:spPr>
            <a:xfrm>
              <a:off x="8087618" y="1439578"/>
              <a:ext cx="1326104" cy="326158"/>
            </a:xfrm>
            <a:prstGeom prst="rect">
              <a:avLst/>
            </a:prstGeom>
            <a:noFill/>
          </p:spPr>
          <p:txBody>
            <a:bodyPr wrap="none" rtlCol="0">
              <a:spAutoFit/>
            </a:bodyPr>
            <a:lstStyle/>
            <a:p>
              <a:pPr eaLnBrk="0" hangingPunct="0">
                <a:lnSpc>
                  <a:spcPts val="1900"/>
                </a:lnSpc>
              </a:pPr>
              <a:r>
                <a:rPr lang="en-US" sz="1200" b="1" dirty="0">
                  <a:solidFill>
                    <a:srgbClr val="000000"/>
                  </a:solidFill>
                  <a:latin typeface="Arial"/>
                  <a:ea typeface="ＭＳ Ｐゴシック" charset="0"/>
                  <a:cs typeface="Arial"/>
                </a:rPr>
                <a:t>Atomic number</a:t>
              </a:r>
            </a:p>
          </p:txBody>
        </p:sp>
        <p:sp>
          <p:nvSpPr>
            <p:cNvPr id="14" name="TextBox 13"/>
            <p:cNvSpPr txBox="1"/>
            <p:nvPr/>
          </p:nvSpPr>
          <p:spPr>
            <a:xfrm>
              <a:off x="8062219" y="1888316"/>
              <a:ext cx="1364827" cy="326158"/>
            </a:xfrm>
            <a:prstGeom prst="rect">
              <a:avLst/>
            </a:prstGeom>
            <a:noFill/>
          </p:spPr>
          <p:txBody>
            <a:bodyPr wrap="none" rtlCol="0">
              <a:spAutoFit/>
            </a:bodyPr>
            <a:lstStyle/>
            <a:p>
              <a:pPr eaLnBrk="0" hangingPunct="0">
                <a:lnSpc>
                  <a:spcPts val="1900"/>
                </a:lnSpc>
              </a:pPr>
              <a:r>
                <a:rPr lang="en-US" sz="1200" b="1" dirty="0">
                  <a:solidFill>
                    <a:srgbClr val="000000"/>
                  </a:solidFill>
                  <a:latin typeface="Arial"/>
                  <a:ea typeface="ＭＳ Ｐゴシック" charset="0"/>
                  <a:cs typeface="Arial"/>
                </a:rPr>
                <a:t>Element symbol</a:t>
              </a:r>
            </a:p>
          </p:txBody>
        </p:sp>
        <p:sp>
          <p:nvSpPr>
            <p:cNvPr id="15" name="TextBox 14"/>
            <p:cNvSpPr txBox="1"/>
            <p:nvPr/>
          </p:nvSpPr>
          <p:spPr>
            <a:xfrm>
              <a:off x="8282347" y="2231210"/>
              <a:ext cx="1030901" cy="646331"/>
            </a:xfrm>
            <a:prstGeom prst="rect">
              <a:avLst/>
            </a:prstGeom>
            <a:noFill/>
          </p:spPr>
          <p:txBody>
            <a:bodyPr wrap="none" rtlCol="0">
              <a:spAutoFit/>
            </a:bodyPr>
            <a:lstStyle/>
            <a:p>
              <a:pPr eaLnBrk="0" hangingPunct="0"/>
              <a:r>
                <a:rPr lang="en-US" sz="1200" b="1" dirty="0">
                  <a:solidFill>
                    <a:srgbClr val="000000"/>
                  </a:solidFill>
                  <a:latin typeface="Arial"/>
                  <a:ea typeface="ＭＳ Ｐゴシック" charset="0"/>
                  <a:cs typeface="Arial"/>
                </a:rPr>
                <a:t>Electron</a:t>
              </a:r>
              <a:br>
                <a:rPr lang="en-US" sz="1200" b="1" dirty="0">
                  <a:solidFill>
                    <a:srgbClr val="000000"/>
                  </a:solidFill>
                  <a:latin typeface="Arial"/>
                  <a:ea typeface="ＭＳ Ｐゴシック" charset="0"/>
                  <a:cs typeface="Arial"/>
                </a:rPr>
              </a:br>
              <a:r>
                <a:rPr lang="en-US" sz="1200" b="1" dirty="0">
                  <a:solidFill>
                    <a:srgbClr val="000000"/>
                  </a:solidFill>
                  <a:latin typeface="Arial"/>
                  <a:ea typeface="ＭＳ Ｐゴシック" charset="0"/>
                  <a:cs typeface="Arial"/>
                </a:rPr>
                <a:t>distribution</a:t>
              </a:r>
              <a:br>
                <a:rPr lang="en-US" sz="1200" b="1" dirty="0">
                  <a:solidFill>
                    <a:srgbClr val="000000"/>
                  </a:solidFill>
                  <a:latin typeface="Arial"/>
                  <a:ea typeface="ＭＳ Ｐゴシック" charset="0"/>
                  <a:cs typeface="Arial"/>
                </a:rPr>
              </a:br>
              <a:r>
                <a:rPr lang="en-US" sz="1200" b="1" dirty="0">
                  <a:solidFill>
                    <a:srgbClr val="000000"/>
                  </a:solidFill>
                  <a:latin typeface="Arial"/>
                  <a:ea typeface="ＭＳ Ｐゴシック" charset="0"/>
                  <a:cs typeface="Arial"/>
                </a:rPr>
                <a:t>diagram</a:t>
              </a:r>
            </a:p>
          </p:txBody>
        </p:sp>
        <p:sp>
          <p:nvSpPr>
            <p:cNvPr id="16" name="TextBox 15"/>
            <p:cNvSpPr txBox="1"/>
            <p:nvPr/>
          </p:nvSpPr>
          <p:spPr>
            <a:xfrm>
              <a:off x="7609245" y="1490376"/>
              <a:ext cx="270251" cy="276999"/>
            </a:xfrm>
            <a:prstGeom prst="rect">
              <a:avLst/>
            </a:prstGeom>
            <a:noFill/>
          </p:spPr>
          <p:txBody>
            <a:bodyPr wrap="none" rtlCol="0">
              <a:spAutoFit/>
            </a:bodyPr>
            <a:lstStyle/>
            <a:p>
              <a:pPr eaLnBrk="0" hangingPunct="0"/>
              <a:r>
                <a:rPr lang="en-US" sz="1200" b="1" dirty="0">
                  <a:solidFill>
                    <a:srgbClr val="000000"/>
                  </a:solidFill>
                  <a:latin typeface="Arial"/>
                  <a:ea typeface="ＭＳ Ｐゴシック" charset="0"/>
                  <a:cs typeface="Arial"/>
                </a:rPr>
                <a:t>2</a:t>
              </a:r>
            </a:p>
          </p:txBody>
        </p:sp>
        <p:sp>
          <p:nvSpPr>
            <p:cNvPr id="17" name="TextBox 16"/>
            <p:cNvSpPr txBox="1"/>
            <p:nvPr/>
          </p:nvSpPr>
          <p:spPr>
            <a:xfrm>
              <a:off x="7461078" y="1892543"/>
              <a:ext cx="569762" cy="276999"/>
            </a:xfrm>
            <a:prstGeom prst="rect">
              <a:avLst/>
            </a:prstGeom>
            <a:noFill/>
          </p:spPr>
          <p:txBody>
            <a:bodyPr wrap="none" rtlCol="0">
              <a:spAutoFit/>
            </a:bodyPr>
            <a:lstStyle/>
            <a:p>
              <a:pPr eaLnBrk="0" hangingPunct="0"/>
              <a:r>
                <a:rPr lang="en-US" sz="1200" b="1" dirty="0">
                  <a:solidFill>
                    <a:srgbClr val="000000"/>
                  </a:solidFill>
                  <a:latin typeface="Arial"/>
                  <a:ea typeface="ＭＳ Ｐゴシック" charset="0"/>
                  <a:cs typeface="Arial"/>
                </a:rPr>
                <a:t>4.003</a:t>
              </a:r>
            </a:p>
          </p:txBody>
        </p:sp>
        <p:sp>
          <p:nvSpPr>
            <p:cNvPr id="18" name="TextBox 17"/>
            <p:cNvSpPr txBox="1"/>
            <p:nvPr/>
          </p:nvSpPr>
          <p:spPr>
            <a:xfrm>
              <a:off x="7533044" y="1672412"/>
              <a:ext cx="430564" cy="323165"/>
            </a:xfrm>
            <a:prstGeom prst="rect">
              <a:avLst/>
            </a:prstGeom>
            <a:noFill/>
          </p:spPr>
          <p:txBody>
            <a:bodyPr wrap="none" rtlCol="0">
              <a:spAutoFit/>
            </a:bodyPr>
            <a:lstStyle/>
            <a:p>
              <a:pPr eaLnBrk="0" hangingPunct="0"/>
              <a:r>
                <a:rPr lang="en-US" sz="1500" b="1" dirty="0">
                  <a:solidFill>
                    <a:srgbClr val="000000"/>
                  </a:solidFill>
                  <a:latin typeface="Arial"/>
                  <a:ea typeface="ＭＳ Ｐゴシック" charset="0"/>
                  <a:cs typeface="Arial"/>
                </a:rPr>
                <a:t>He</a:t>
              </a:r>
            </a:p>
          </p:txBody>
        </p:sp>
        <p:sp>
          <p:nvSpPr>
            <p:cNvPr id="19" name="TextBox 18"/>
            <p:cNvSpPr txBox="1"/>
            <p:nvPr/>
          </p:nvSpPr>
          <p:spPr>
            <a:xfrm>
              <a:off x="9624308" y="1456510"/>
              <a:ext cx="697727"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Helium</a:t>
              </a:r>
            </a:p>
            <a:p>
              <a:pPr algn="ctr" eaLnBrk="0" hangingPunct="0"/>
              <a:r>
                <a:rPr lang="en-US" sz="1200" b="1" baseline="-25000" dirty="0">
                  <a:solidFill>
                    <a:srgbClr val="000000"/>
                  </a:solidFill>
                  <a:latin typeface="Arial"/>
                  <a:ea typeface="ＭＳ Ｐゴシック" charset="0"/>
                  <a:cs typeface="Arial"/>
                </a:rPr>
                <a:t>2</a:t>
              </a:r>
              <a:r>
                <a:rPr lang="en-US" sz="1200" b="1" dirty="0">
                  <a:solidFill>
                    <a:srgbClr val="000000"/>
                  </a:solidFill>
                  <a:latin typeface="Arial"/>
                  <a:ea typeface="ＭＳ Ｐゴシック" charset="0"/>
                  <a:cs typeface="Arial"/>
                </a:rPr>
                <a:t>He</a:t>
              </a:r>
            </a:p>
          </p:txBody>
        </p:sp>
        <p:sp>
          <p:nvSpPr>
            <p:cNvPr id="20" name="TextBox 19"/>
            <p:cNvSpPr txBox="1"/>
            <p:nvPr/>
          </p:nvSpPr>
          <p:spPr>
            <a:xfrm>
              <a:off x="9688477" y="2980516"/>
              <a:ext cx="569387"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Neon</a:t>
              </a:r>
            </a:p>
            <a:p>
              <a:pPr algn="ctr" eaLnBrk="0" hangingPunct="0"/>
              <a:r>
                <a:rPr lang="en-US" sz="1200" b="1" baseline="-25000" dirty="0">
                  <a:solidFill>
                    <a:srgbClr val="000000"/>
                  </a:solidFill>
                  <a:latin typeface="Arial"/>
                  <a:ea typeface="ＭＳ Ｐゴシック" charset="0"/>
                  <a:cs typeface="Arial"/>
                </a:rPr>
                <a:t>10</a:t>
              </a:r>
              <a:r>
                <a:rPr lang="en-US" sz="1200" b="1" dirty="0">
                  <a:solidFill>
                    <a:srgbClr val="000000"/>
                  </a:solidFill>
                  <a:latin typeface="Arial"/>
                  <a:ea typeface="ＭＳ Ｐゴシック" charset="0"/>
                  <a:cs typeface="Arial"/>
                </a:rPr>
                <a:t>Ne</a:t>
              </a:r>
            </a:p>
          </p:txBody>
        </p:sp>
        <p:sp>
          <p:nvSpPr>
            <p:cNvPr id="21" name="TextBox 20"/>
            <p:cNvSpPr txBox="1"/>
            <p:nvPr/>
          </p:nvSpPr>
          <p:spPr>
            <a:xfrm>
              <a:off x="8616378" y="2980516"/>
              <a:ext cx="791653"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Fluorine</a:t>
              </a:r>
            </a:p>
            <a:p>
              <a:pPr algn="ctr" eaLnBrk="0" hangingPunct="0"/>
              <a:r>
                <a:rPr lang="en-US" sz="1200" b="1" baseline="-25000" dirty="0">
                  <a:solidFill>
                    <a:srgbClr val="000000"/>
                  </a:solidFill>
                  <a:latin typeface="Arial"/>
                  <a:ea typeface="ＭＳ Ｐゴシック" charset="0"/>
                  <a:cs typeface="Arial"/>
                </a:rPr>
                <a:t>9</a:t>
              </a:r>
              <a:r>
                <a:rPr lang="en-US" sz="1200" b="1" dirty="0">
                  <a:solidFill>
                    <a:srgbClr val="000000"/>
                  </a:solidFill>
                  <a:latin typeface="Arial"/>
                  <a:ea typeface="ＭＳ Ｐゴシック" charset="0"/>
                  <a:cs typeface="Arial"/>
                </a:rPr>
                <a:t>F</a:t>
              </a:r>
            </a:p>
          </p:txBody>
        </p:sp>
        <p:sp>
          <p:nvSpPr>
            <p:cNvPr id="22" name="TextBox 21"/>
            <p:cNvSpPr txBox="1"/>
            <p:nvPr/>
          </p:nvSpPr>
          <p:spPr>
            <a:xfrm>
              <a:off x="7672443" y="2980516"/>
              <a:ext cx="749123"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Oxygen</a:t>
              </a:r>
            </a:p>
            <a:p>
              <a:pPr algn="ctr" eaLnBrk="0" hangingPunct="0"/>
              <a:r>
                <a:rPr lang="en-US" sz="1200" b="1" baseline="-25000" dirty="0">
                  <a:solidFill>
                    <a:srgbClr val="000000"/>
                  </a:solidFill>
                  <a:latin typeface="Arial"/>
                  <a:ea typeface="ＭＳ Ｐゴシック" charset="0"/>
                  <a:cs typeface="Arial"/>
                </a:rPr>
                <a:t>8</a:t>
              </a:r>
              <a:r>
                <a:rPr lang="en-US" sz="1200" b="1" dirty="0">
                  <a:solidFill>
                    <a:srgbClr val="000000"/>
                  </a:solidFill>
                  <a:latin typeface="Arial"/>
                  <a:ea typeface="ＭＳ Ｐゴシック" charset="0"/>
                  <a:cs typeface="Arial"/>
                </a:rPr>
                <a:t>O</a:t>
              </a:r>
            </a:p>
          </p:txBody>
        </p:sp>
        <p:sp>
          <p:nvSpPr>
            <p:cNvPr id="23" name="TextBox 22"/>
            <p:cNvSpPr txBox="1"/>
            <p:nvPr/>
          </p:nvSpPr>
          <p:spPr>
            <a:xfrm>
              <a:off x="6673165" y="2980516"/>
              <a:ext cx="817276"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Nitrogen</a:t>
              </a:r>
            </a:p>
            <a:p>
              <a:pPr algn="ctr" eaLnBrk="0" hangingPunct="0"/>
              <a:r>
                <a:rPr lang="en-US" sz="1200" b="1" baseline="-25000" dirty="0">
                  <a:solidFill>
                    <a:srgbClr val="000000"/>
                  </a:solidFill>
                  <a:latin typeface="Arial"/>
                  <a:ea typeface="ＭＳ Ｐゴシック" charset="0"/>
                  <a:cs typeface="Arial"/>
                </a:rPr>
                <a:t>7</a:t>
              </a:r>
              <a:r>
                <a:rPr lang="en-US" sz="1200" b="1" dirty="0">
                  <a:solidFill>
                    <a:srgbClr val="000000"/>
                  </a:solidFill>
                  <a:latin typeface="Arial"/>
                  <a:ea typeface="ＭＳ Ｐゴシック" charset="0"/>
                  <a:cs typeface="Arial"/>
                </a:rPr>
                <a:t>N</a:t>
              </a:r>
            </a:p>
          </p:txBody>
        </p:sp>
        <p:sp>
          <p:nvSpPr>
            <p:cNvPr id="24" name="TextBox 23"/>
            <p:cNvSpPr txBox="1"/>
            <p:nvPr/>
          </p:nvSpPr>
          <p:spPr>
            <a:xfrm>
              <a:off x="5708398" y="2980516"/>
              <a:ext cx="723275"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Carbon</a:t>
              </a:r>
            </a:p>
            <a:p>
              <a:pPr algn="ctr" eaLnBrk="0" hangingPunct="0"/>
              <a:r>
                <a:rPr lang="en-US" sz="1200" b="1" baseline="-25000" dirty="0">
                  <a:solidFill>
                    <a:srgbClr val="000000"/>
                  </a:solidFill>
                  <a:latin typeface="Arial"/>
                  <a:ea typeface="ＭＳ Ｐゴシック" charset="0"/>
                  <a:cs typeface="Arial"/>
                </a:rPr>
                <a:t>6</a:t>
              </a:r>
              <a:r>
                <a:rPr lang="en-US" sz="1200" b="1" dirty="0">
                  <a:solidFill>
                    <a:srgbClr val="000000"/>
                  </a:solidFill>
                  <a:latin typeface="Arial"/>
                  <a:ea typeface="ＭＳ Ｐゴシック" charset="0"/>
                  <a:cs typeface="Arial"/>
                </a:rPr>
                <a:t>C</a:t>
              </a:r>
            </a:p>
          </p:txBody>
        </p:sp>
        <p:sp>
          <p:nvSpPr>
            <p:cNvPr id="25" name="TextBox 24"/>
            <p:cNvSpPr txBox="1"/>
            <p:nvPr/>
          </p:nvSpPr>
          <p:spPr>
            <a:xfrm>
              <a:off x="4790230" y="2980516"/>
              <a:ext cx="637690"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Boron</a:t>
              </a:r>
            </a:p>
            <a:p>
              <a:pPr algn="ctr" eaLnBrk="0" hangingPunct="0"/>
              <a:r>
                <a:rPr lang="en-US" sz="1200" b="1" baseline="-25000" dirty="0">
                  <a:solidFill>
                    <a:srgbClr val="000000"/>
                  </a:solidFill>
                  <a:latin typeface="Arial"/>
                  <a:ea typeface="ＭＳ Ｐゴシック" charset="0"/>
                  <a:cs typeface="Arial"/>
                </a:rPr>
                <a:t>5</a:t>
              </a:r>
              <a:r>
                <a:rPr lang="en-US" sz="1200" b="1" dirty="0">
                  <a:solidFill>
                    <a:srgbClr val="000000"/>
                  </a:solidFill>
                  <a:latin typeface="Arial"/>
                  <a:ea typeface="ＭＳ Ｐゴシック" charset="0"/>
                  <a:cs typeface="Arial"/>
                </a:rPr>
                <a:t>B</a:t>
              </a:r>
            </a:p>
          </p:txBody>
        </p:sp>
        <p:sp>
          <p:nvSpPr>
            <p:cNvPr id="27" name="TextBox 26"/>
            <p:cNvSpPr txBox="1"/>
            <p:nvPr/>
          </p:nvSpPr>
          <p:spPr>
            <a:xfrm>
              <a:off x="3700901" y="2980516"/>
              <a:ext cx="885955"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Beryllium</a:t>
              </a:r>
            </a:p>
            <a:p>
              <a:pPr algn="ctr" eaLnBrk="0" hangingPunct="0"/>
              <a:r>
                <a:rPr lang="en-US" sz="1200" b="1" baseline="-25000" dirty="0">
                  <a:solidFill>
                    <a:srgbClr val="000000"/>
                  </a:solidFill>
                  <a:latin typeface="Arial"/>
                  <a:ea typeface="ＭＳ Ｐゴシック" charset="0"/>
                  <a:cs typeface="Arial"/>
                </a:rPr>
                <a:t>4</a:t>
              </a:r>
              <a:r>
                <a:rPr lang="en-US" sz="1200" b="1" dirty="0">
                  <a:solidFill>
                    <a:srgbClr val="000000"/>
                  </a:solidFill>
                  <a:latin typeface="Arial"/>
                  <a:ea typeface="ＭＳ Ｐゴシック" charset="0"/>
                  <a:cs typeface="Arial"/>
                </a:rPr>
                <a:t>Be</a:t>
              </a:r>
            </a:p>
          </p:txBody>
        </p:sp>
        <p:sp>
          <p:nvSpPr>
            <p:cNvPr id="28" name="TextBox 27"/>
            <p:cNvSpPr txBox="1"/>
            <p:nvPr/>
          </p:nvSpPr>
          <p:spPr>
            <a:xfrm>
              <a:off x="2804319" y="2980516"/>
              <a:ext cx="740257"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Lithium</a:t>
              </a:r>
            </a:p>
            <a:p>
              <a:pPr algn="ctr" eaLnBrk="0" hangingPunct="0"/>
              <a:r>
                <a:rPr lang="en-US" sz="1200" b="1" baseline="-25000" dirty="0">
                  <a:solidFill>
                    <a:srgbClr val="000000"/>
                  </a:solidFill>
                  <a:latin typeface="Arial"/>
                  <a:ea typeface="ＭＳ Ｐゴシック" charset="0"/>
                  <a:cs typeface="Arial"/>
                </a:rPr>
                <a:t>3</a:t>
              </a:r>
              <a:r>
                <a:rPr lang="en-US" sz="1200" b="1" dirty="0">
                  <a:solidFill>
                    <a:srgbClr val="000000"/>
                  </a:solidFill>
                  <a:latin typeface="Arial"/>
                  <a:ea typeface="ＭＳ Ｐゴシック" charset="0"/>
                  <a:cs typeface="Arial"/>
                </a:rPr>
                <a:t>Li</a:t>
              </a:r>
            </a:p>
          </p:txBody>
        </p:sp>
        <p:sp>
          <p:nvSpPr>
            <p:cNvPr id="29" name="TextBox 28"/>
            <p:cNvSpPr txBox="1"/>
            <p:nvPr/>
          </p:nvSpPr>
          <p:spPr>
            <a:xfrm>
              <a:off x="1957541" y="3478817"/>
              <a:ext cx="740482"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Second</a:t>
              </a:r>
              <a:br>
                <a:rPr lang="en-US" sz="1200" b="1" dirty="0">
                  <a:solidFill>
                    <a:srgbClr val="000000"/>
                  </a:solidFill>
                  <a:latin typeface="Arial"/>
                  <a:ea typeface="ＭＳ Ｐゴシック" charset="0"/>
                  <a:cs typeface="Arial"/>
                </a:rPr>
              </a:br>
              <a:r>
                <a:rPr lang="en-US" sz="1200" b="1" dirty="0">
                  <a:solidFill>
                    <a:srgbClr val="000000"/>
                  </a:solidFill>
                  <a:latin typeface="Arial"/>
                  <a:ea typeface="ＭＳ Ｐゴシック" charset="0"/>
                  <a:cs typeface="Arial"/>
                </a:rPr>
                <a:t>shell</a:t>
              </a:r>
            </a:p>
          </p:txBody>
        </p:sp>
        <p:sp>
          <p:nvSpPr>
            <p:cNvPr id="30" name="TextBox 29"/>
            <p:cNvSpPr txBox="1"/>
            <p:nvPr/>
          </p:nvSpPr>
          <p:spPr>
            <a:xfrm>
              <a:off x="2060109" y="1988685"/>
              <a:ext cx="535348"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First</a:t>
              </a:r>
              <a:br>
                <a:rPr lang="en-US" sz="1200" b="1" dirty="0">
                  <a:solidFill>
                    <a:srgbClr val="000000"/>
                  </a:solidFill>
                  <a:latin typeface="Arial"/>
                  <a:ea typeface="ＭＳ Ｐゴシック" charset="0"/>
                  <a:cs typeface="Arial"/>
                </a:rPr>
              </a:br>
              <a:r>
                <a:rPr lang="en-US" sz="1200" b="1" dirty="0">
                  <a:solidFill>
                    <a:srgbClr val="000000"/>
                  </a:solidFill>
                  <a:latin typeface="Arial"/>
                  <a:ea typeface="ＭＳ Ｐゴシック" charset="0"/>
                  <a:cs typeface="Arial"/>
                </a:rPr>
                <a:t>shell</a:t>
              </a:r>
            </a:p>
          </p:txBody>
        </p:sp>
        <p:sp>
          <p:nvSpPr>
            <p:cNvPr id="31" name="TextBox 30"/>
            <p:cNvSpPr txBox="1"/>
            <p:nvPr/>
          </p:nvSpPr>
          <p:spPr>
            <a:xfrm>
              <a:off x="2727252" y="1490383"/>
              <a:ext cx="902861"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Hydrogen</a:t>
              </a:r>
            </a:p>
            <a:p>
              <a:pPr algn="ctr" eaLnBrk="0" hangingPunct="0"/>
              <a:r>
                <a:rPr lang="en-US" sz="1200" b="1" baseline="-25000" dirty="0">
                  <a:solidFill>
                    <a:srgbClr val="000000"/>
                  </a:solidFill>
                  <a:latin typeface="Arial"/>
                  <a:ea typeface="ＭＳ Ｐゴシック" charset="0"/>
                  <a:cs typeface="Arial"/>
                </a:rPr>
                <a:t>1</a:t>
              </a:r>
              <a:r>
                <a:rPr lang="en-US" sz="1200" b="1" dirty="0">
                  <a:solidFill>
                    <a:srgbClr val="000000"/>
                  </a:solidFill>
                  <a:latin typeface="Arial"/>
                  <a:ea typeface="ＭＳ Ｐゴシック" charset="0"/>
                  <a:cs typeface="Arial"/>
                </a:rPr>
                <a:t>H</a:t>
              </a:r>
            </a:p>
          </p:txBody>
        </p:sp>
        <p:sp>
          <p:nvSpPr>
            <p:cNvPr id="32" name="TextBox 31"/>
            <p:cNvSpPr txBox="1"/>
            <p:nvPr/>
          </p:nvSpPr>
          <p:spPr>
            <a:xfrm>
              <a:off x="9639444" y="4470648"/>
              <a:ext cx="650514"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Argon</a:t>
              </a:r>
            </a:p>
            <a:p>
              <a:pPr algn="ctr" eaLnBrk="0" hangingPunct="0"/>
              <a:r>
                <a:rPr lang="en-US" sz="1200" b="1" baseline="-25000" dirty="0">
                  <a:solidFill>
                    <a:srgbClr val="000000"/>
                  </a:solidFill>
                  <a:latin typeface="Arial"/>
                  <a:ea typeface="ＭＳ Ｐゴシック" charset="0"/>
                  <a:cs typeface="Arial"/>
                </a:rPr>
                <a:t>18</a:t>
              </a:r>
              <a:r>
                <a:rPr lang="en-US" sz="1200" b="1" dirty="0">
                  <a:solidFill>
                    <a:srgbClr val="000000"/>
                  </a:solidFill>
                  <a:latin typeface="Arial"/>
                  <a:ea typeface="ＭＳ Ｐゴシック" charset="0"/>
                  <a:cs typeface="Arial"/>
                </a:rPr>
                <a:t>Ar</a:t>
              </a:r>
            </a:p>
          </p:txBody>
        </p:sp>
        <p:sp>
          <p:nvSpPr>
            <p:cNvPr id="33" name="TextBox 32"/>
            <p:cNvSpPr txBox="1"/>
            <p:nvPr/>
          </p:nvSpPr>
          <p:spPr>
            <a:xfrm>
              <a:off x="8612043" y="4470648"/>
              <a:ext cx="808785"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Chlorine</a:t>
              </a:r>
            </a:p>
            <a:p>
              <a:pPr algn="ctr" eaLnBrk="0" hangingPunct="0"/>
              <a:r>
                <a:rPr lang="en-US" sz="1200" b="1" baseline="-25000" dirty="0">
                  <a:solidFill>
                    <a:srgbClr val="000000"/>
                  </a:solidFill>
                  <a:latin typeface="Arial"/>
                  <a:ea typeface="ＭＳ Ｐゴシック" charset="0"/>
                  <a:cs typeface="Arial"/>
                </a:rPr>
                <a:t>17</a:t>
              </a:r>
              <a:r>
                <a:rPr lang="en-US" sz="1200" b="1" dirty="0">
                  <a:solidFill>
                    <a:srgbClr val="000000"/>
                  </a:solidFill>
                  <a:latin typeface="Arial"/>
                  <a:ea typeface="ＭＳ Ｐゴシック" charset="0"/>
                  <a:cs typeface="Arial"/>
                </a:rPr>
                <a:t>Cl</a:t>
              </a:r>
            </a:p>
          </p:txBody>
        </p:sp>
        <p:sp>
          <p:nvSpPr>
            <p:cNvPr id="34" name="TextBox 33"/>
            <p:cNvSpPr txBox="1"/>
            <p:nvPr/>
          </p:nvSpPr>
          <p:spPr>
            <a:xfrm>
              <a:off x="7736635" y="4470648"/>
              <a:ext cx="629199"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Sulfur</a:t>
              </a:r>
            </a:p>
            <a:p>
              <a:pPr algn="ctr" eaLnBrk="0" hangingPunct="0"/>
              <a:r>
                <a:rPr lang="en-US" sz="1200" b="1" baseline="-25000" dirty="0">
                  <a:solidFill>
                    <a:srgbClr val="000000"/>
                  </a:solidFill>
                  <a:latin typeface="Arial"/>
                  <a:ea typeface="ＭＳ Ｐゴシック" charset="0"/>
                  <a:cs typeface="Arial"/>
                </a:rPr>
                <a:t>16</a:t>
              </a:r>
              <a:r>
                <a:rPr lang="en-US" sz="1200" b="1" dirty="0">
                  <a:solidFill>
                    <a:srgbClr val="000000"/>
                  </a:solidFill>
                  <a:latin typeface="Arial"/>
                  <a:ea typeface="ＭＳ Ｐゴシック" charset="0"/>
                  <a:cs typeface="Arial"/>
                </a:rPr>
                <a:t>S</a:t>
              </a:r>
            </a:p>
          </p:txBody>
        </p:sp>
        <p:sp>
          <p:nvSpPr>
            <p:cNvPr id="35" name="TextBox 34"/>
            <p:cNvSpPr txBox="1"/>
            <p:nvPr/>
          </p:nvSpPr>
          <p:spPr>
            <a:xfrm>
              <a:off x="6549081" y="4470648"/>
              <a:ext cx="1082373"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Phosphorus</a:t>
              </a:r>
            </a:p>
            <a:p>
              <a:pPr algn="ctr" eaLnBrk="0" hangingPunct="0"/>
              <a:r>
                <a:rPr lang="en-US" sz="1200" b="1" baseline="-25000" dirty="0">
                  <a:solidFill>
                    <a:srgbClr val="000000"/>
                  </a:solidFill>
                  <a:latin typeface="Arial"/>
                  <a:ea typeface="ＭＳ Ｐゴシック" charset="0"/>
                  <a:cs typeface="Arial"/>
                </a:rPr>
                <a:t>15</a:t>
              </a:r>
              <a:r>
                <a:rPr lang="en-US" sz="1200" b="1" dirty="0">
                  <a:solidFill>
                    <a:srgbClr val="000000"/>
                  </a:solidFill>
                  <a:latin typeface="Arial"/>
                  <a:ea typeface="ＭＳ Ｐゴシック" charset="0"/>
                  <a:cs typeface="Arial"/>
                </a:rPr>
                <a:t>P</a:t>
              </a:r>
            </a:p>
          </p:txBody>
        </p:sp>
        <p:sp>
          <p:nvSpPr>
            <p:cNvPr id="36" name="TextBox 35"/>
            <p:cNvSpPr txBox="1"/>
            <p:nvPr/>
          </p:nvSpPr>
          <p:spPr>
            <a:xfrm>
              <a:off x="5725452" y="4470648"/>
              <a:ext cx="689161"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Silicon</a:t>
              </a:r>
            </a:p>
            <a:p>
              <a:pPr algn="ctr" eaLnBrk="0" hangingPunct="0"/>
              <a:r>
                <a:rPr lang="en-US" sz="1200" b="1" baseline="-25000" dirty="0">
                  <a:solidFill>
                    <a:srgbClr val="000000"/>
                  </a:solidFill>
                  <a:latin typeface="Arial"/>
                  <a:ea typeface="ＭＳ Ｐゴシック" charset="0"/>
                  <a:cs typeface="Arial"/>
                </a:rPr>
                <a:t>14</a:t>
              </a:r>
              <a:r>
                <a:rPr lang="en-US" sz="1200" b="1" dirty="0">
                  <a:solidFill>
                    <a:srgbClr val="000000"/>
                  </a:solidFill>
                  <a:latin typeface="Arial"/>
                  <a:ea typeface="ＭＳ Ｐゴシック" charset="0"/>
                  <a:cs typeface="Arial"/>
                </a:rPr>
                <a:t>Si</a:t>
              </a:r>
            </a:p>
          </p:txBody>
        </p:sp>
        <p:sp>
          <p:nvSpPr>
            <p:cNvPr id="37" name="TextBox 36"/>
            <p:cNvSpPr txBox="1"/>
            <p:nvPr/>
          </p:nvSpPr>
          <p:spPr>
            <a:xfrm>
              <a:off x="4621477" y="4470648"/>
              <a:ext cx="949799"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Aluminum</a:t>
              </a:r>
            </a:p>
            <a:p>
              <a:pPr algn="ctr" eaLnBrk="0" hangingPunct="0"/>
              <a:r>
                <a:rPr lang="en-US" sz="1200" b="1" baseline="-25000" dirty="0">
                  <a:solidFill>
                    <a:srgbClr val="000000"/>
                  </a:solidFill>
                  <a:latin typeface="Arial"/>
                  <a:ea typeface="ＭＳ Ｐゴシック" charset="0"/>
                  <a:cs typeface="Arial"/>
                </a:rPr>
                <a:t>13</a:t>
              </a:r>
              <a:r>
                <a:rPr lang="en-US" sz="1200" b="1" dirty="0">
                  <a:solidFill>
                    <a:srgbClr val="000000"/>
                  </a:solidFill>
                  <a:latin typeface="Arial"/>
                  <a:ea typeface="ＭＳ Ｐゴシック" charset="0"/>
                  <a:cs typeface="Arial"/>
                </a:rPr>
                <a:t>Al</a:t>
              </a:r>
            </a:p>
          </p:txBody>
        </p:sp>
        <p:sp>
          <p:nvSpPr>
            <p:cNvPr id="38" name="TextBox 37"/>
            <p:cNvSpPr txBox="1"/>
            <p:nvPr/>
          </p:nvSpPr>
          <p:spPr>
            <a:xfrm>
              <a:off x="3624043" y="4470648"/>
              <a:ext cx="1031202"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Magnesium</a:t>
              </a:r>
            </a:p>
            <a:p>
              <a:pPr algn="ctr" eaLnBrk="0" hangingPunct="0"/>
              <a:r>
                <a:rPr lang="en-US" sz="1200" b="1" baseline="-25000" dirty="0">
                  <a:solidFill>
                    <a:srgbClr val="000000"/>
                  </a:solidFill>
                  <a:latin typeface="Arial"/>
                  <a:ea typeface="ＭＳ Ｐゴシック" charset="0"/>
                  <a:cs typeface="Arial"/>
                </a:rPr>
                <a:t>12</a:t>
              </a:r>
              <a:r>
                <a:rPr lang="en-US" sz="1200" b="1" dirty="0">
                  <a:solidFill>
                    <a:srgbClr val="000000"/>
                  </a:solidFill>
                  <a:latin typeface="Arial"/>
                  <a:ea typeface="ＭＳ Ｐゴシック" charset="0"/>
                  <a:cs typeface="Arial"/>
                </a:rPr>
                <a:t>Mg</a:t>
              </a:r>
            </a:p>
          </p:txBody>
        </p:sp>
        <p:sp>
          <p:nvSpPr>
            <p:cNvPr id="39" name="TextBox 38"/>
            <p:cNvSpPr txBox="1"/>
            <p:nvPr/>
          </p:nvSpPr>
          <p:spPr>
            <a:xfrm>
              <a:off x="2795762" y="4470648"/>
              <a:ext cx="748898"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Sodium</a:t>
              </a:r>
            </a:p>
            <a:p>
              <a:pPr algn="ctr" eaLnBrk="0" hangingPunct="0"/>
              <a:r>
                <a:rPr lang="en-US" sz="1200" b="1" baseline="-25000" dirty="0">
                  <a:solidFill>
                    <a:srgbClr val="000000"/>
                  </a:solidFill>
                  <a:latin typeface="Arial"/>
                  <a:ea typeface="ＭＳ Ｐゴシック" charset="0"/>
                  <a:cs typeface="Arial"/>
                </a:rPr>
                <a:t>11</a:t>
              </a:r>
              <a:r>
                <a:rPr lang="en-US" sz="1200" b="1" dirty="0">
                  <a:solidFill>
                    <a:srgbClr val="000000"/>
                  </a:solidFill>
                  <a:latin typeface="Arial"/>
                  <a:ea typeface="ＭＳ Ｐゴシック" charset="0"/>
                  <a:cs typeface="Arial"/>
                </a:rPr>
                <a:t>Na</a:t>
              </a:r>
            </a:p>
          </p:txBody>
        </p:sp>
        <p:sp>
          <p:nvSpPr>
            <p:cNvPr id="40" name="TextBox 39"/>
            <p:cNvSpPr txBox="1"/>
            <p:nvPr/>
          </p:nvSpPr>
          <p:spPr>
            <a:xfrm>
              <a:off x="2047359" y="4973181"/>
              <a:ext cx="569312" cy="461665"/>
            </a:xfrm>
            <a:prstGeom prst="rect">
              <a:avLst/>
            </a:prstGeom>
            <a:noFill/>
          </p:spPr>
          <p:txBody>
            <a:bodyPr wrap="none" rtlCol="0">
              <a:spAutoFit/>
            </a:bodyPr>
            <a:lstStyle/>
            <a:p>
              <a:pPr algn="ctr" eaLnBrk="0" hangingPunct="0"/>
              <a:r>
                <a:rPr lang="en-US" sz="1200" b="1" dirty="0">
                  <a:solidFill>
                    <a:srgbClr val="000000"/>
                  </a:solidFill>
                  <a:latin typeface="Arial"/>
                  <a:ea typeface="ＭＳ Ｐゴシック" charset="0"/>
                  <a:cs typeface="Arial"/>
                </a:rPr>
                <a:t>Third</a:t>
              </a:r>
              <a:br>
                <a:rPr lang="en-US" sz="1200" b="1" dirty="0">
                  <a:solidFill>
                    <a:srgbClr val="000000"/>
                  </a:solidFill>
                  <a:latin typeface="Arial"/>
                  <a:ea typeface="ＭＳ Ｐゴシック" charset="0"/>
                  <a:cs typeface="Arial"/>
                </a:rPr>
              </a:br>
              <a:r>
                <a:rPr lang="en-US" sz="1200" b="1" dirty="0">
                  <a:solidFill>
                    <a:srgbClr val="000000"/>
                  </a:solidFill>
                  <a:latin typeface="Arial"/>
                  <a:ea typeface="ＭＳ Ｐゴシック" charset="0"/>
                  <a:cs typeface="Arial"/>
                </a:rPr>
                <a:t>shell</a:t>
              </a:r>
            </a:p>
          </p:txBody>
        </p:sp>
      </p:grpSp>
      <p:sp>
        <p:nvSpPr>
          <p:cNvPr id="2" name="TextBox 1">
            <a:extLst>
              <a:ext uri="{FF2B5EF4-FFF2-40B4-BE49-F238E27FC236}">
                <a16:creationId xmlns="" xmlns:a16="http://schemas.microsoft.com/office/drawing/2014/main" id="{25F9D4E6-22B5-1541-9C07-E33C91B1A7B3}"/>
              </a:ext>
            </a:extLst>
          </p:cNvPr>
          <p:cNvSpPr txBox="1"/>
          <p:nvPr/>
        </p:nvSpPr>
        <p:spPr>
          <a:xfrm>
            <a:off x="3380929" y="482358"/>
            <a:ext cx="4801314" cy="830997"/>
          </a:xfrm>
          <a:prstGeom prst="rect">
            <a:avLst/>
          </a:prstGeom>
          <a:noFill/>
        </p:spPr>
        <p:txBody>
          <a:bodyPr wrap="none" rtlCol="0">
            <a:spAutoFit/>
          </a:bodyPr>
          <a:lstStyle/>
          <a:p>
            <a:r>
              <a:rPr lang="zh-CN" altLang="en-US" sz="2400" dirty="0"/>
              <a:t>元素周期表中前</a:t>
            </a:r>
            <a:r>
              <a:rPr lang="en-US" altLang="zh-CN" sz="2400" dirty="0"/>
              <a:t>18</a:t>
            </a:r>
            <a:r>
              <a:rPr lang="zh-CN" altLang="en-US" sz="2400" dirty="0"/>
              <a:t>种元素的电子层</a:t>
            </a:r>
            <a:endParaRPr lang="en-US" altLang="zh-CN" sz="2400" dirty="0"/>
          </a:p>
          <a:p>
            <a:pPr algn="ctr"/>
            <a:r>
              <a:rPr lang="zh-CN" altLang="en-US" sz="2400" dirty="0"/>
              <a:t>（电子轨道可容纳电子</a:t>
            </a:r>
            <a:r>
              <a:rPr lang="en-US" altLang="zh-CN" sz="2400" dirty="0"/>
              <a:t>2n</a:t>
            </a:r>
            <a:r>
              <a:rPr lang="en-US" altLang="zh-CN" sz="2400" baseline="30000" dirty="0"/>
              <a:t>2</a:t>
            </a:r>
            <a:r>
              <a:rPr lang="zh-CN" altLang="en-US" sz="2400" dirty="0"/>
              <a:t>）</a:t>
            </a:r>
            <a:endParaRPr lang="en-US" sz="2400" dirty="0"/>
          </a:p>
        </p:txBody>
      </p:sp>
      <p:sp>
        <p:nvSpPr>
          <p:cNvPr id="3" name="Slide Number Placeholder 2">
            <a:extLst>
              <a:ext uri="{FF2B5EF4-FFF2-40B4-BE49-F238E27FC236}">
                <a16:creationId xmlns="" xmlns:a16="http://schemas.microsoft.com/office/drawing/2014/main" id="{39761337-8D1F-AC4A-A5E4-FC77D01A491A}"/>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Tree>
    <p:extLst>
      <p:ext uri="{BB962C8B-B14F-4D97-AF65-F5344CB8AC3E}">
        <p14:creationId xmlns:p14="http://schemas.microsoft.com/office/powerpoint/2010/main" val="8638777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81000" y="1753542"/>
            <a:ext cx="11430000" cy="2862322"/>
          </a:xfrm>
          <a:prstGeom prst="rect">
            <a:avLst/>
          </a:prstGeom>
        </p:spPr>
        <p:txBody>
          <a:bodyPr wrap="square">
            <a:spAutoFit/>
          </a:bodyPr>
          <a:lstStyle/>
          <a:p>
            <a:pPr marL="285750" indent="-285750">
              <a:lnSpc>
                <a:spcPct val="150000"/>
              </a:lnSpc>
              <a:buFont typeface="Arial" charset="0"/>
              <a:buChar char="•"/>
            </a:pPr>
            <a:r>
              <a:rPr kumimoji="1" lang="zh-CN" altLang="en-US" sz="2400" dirty="0">
                <a:latin typeface="+mn-ea"/>
                <a:cs typeface="KaiTi" charset="-122"/>
              </a:rPr>
              <a:t>同位素是指具有相同核电荷数（质子数）的同一类原子的总称，如</a:t>
            </a:r>
            <a:r>
              <a:rPr kumimoji="1" lang="en-US" altLang="zh-CN" sz="2400" baseline="30000" dirty="0">
                <a:latin typeface="+mn-ea"/>
                <a:cs typeface="KaiTi" charset="-122"/>
              </a:rPr>
              <a:t>12</a:t>
            </a:r>
            <a:r>
              <a:rPr kumimoji="1" lang="en-US" altLang="zh-CN" sz="2400" dirty="0">
                <a:latin typeface="+mn-ea"/>
                <a:cs typeface="KaiTi" charset="-122"/>
              </a:rPr>
              <a:t>C</a:t>
            </a:r>
            <a:r>
              <a:rPr kumimoji="1" lang="zh-CN" altLang="en-US" sz="2400" dirty="0">
                <a:latin typeface="+mn-ea"/>
                <a:cs typeface="KaiTi" charset="-122"/>
              </a:rPr>
              <a:t>（</a:t>
            </a:r>
            <a:r>
              <a:rPr kumimoji="1" lang="en-US" altLang="zh-CN" sz="2400" dirty="0">
                <a:latin typeface="+mn-ea"/>
                <a:cs typeface="KaiTi" charset="-122"/>
              </a:rPr>
              <a:t>6</a:t>
            </a:r>
            <a:r>
              <a:rPr kumimoji="1" lang="zh-CN" altLang="en-US" sz="2400" dirty="0">
                <a:latin typeface="+mn-ea"/>
                <a:cs typeface="KaiTi" charset="-122"/>
              </a:rPr>
              <a:t>质子</a:t>
            </a:r>
            <a:r>
              <a:rPr kumimoji="1" lang="en-US" altLang="zh-CN" sz="2400" dirty="0">
                <a:latin typeface="+mn-ea"/>
                <a:cs typeface="KaiTi" charset="-122"/>
              </a:rPr>
              <a:t>+6</a:t>
            </a:r>
            <a:r>
              <a:rPr kumimoji="1" lang="zh-CN" altLang="en-US" sz="2400" dirty="0">
                <a:latin typeface="+mn-ea"/>
                <a:cs typeface="KaiTi" charset="-122"/>
              </a:rPr>
              <a:t>中子</a:t>
            </a:r>
            <a:r>
              <a:rPr kumimoji="1" lang="en-US" altLang="zh-CN" sz="2400" dirty="0">
                <a:latin typeface="+mn-ea"/>
                <a:cs typeface="KaiTi" charset="-122"/>
              </a:rPr>
              <a:t>+6</a:t>
            </a:r>
            <a:r>
              <a:rPr kumimoji="1" lang="zh-CN" altLang="en-US" sz="2400" dirty="0">
                <a:latin typeface="+mn-ea"/>
                <a:cs typeface="KaiTi" charset="-122"/>
              </a:rPr>
              <a:t>电子）和</a:t>
            </a:r>
            <a:r>
              <a:rPr kumimoji="1" lang="en-US" altLang="zh-CN" sz="2400" baseline="30000" dirty="0">
                <a:latin typeface="+mn-ea"/>
                <a:cs typeface="KaiTi" charset="-122"/>
              </a:rPr>
              <a:t>14</a:t>
            </a:r>
            <a:r>
              <a:rPr kumimoji="1" lang="en-US" altLang="zh-CN" sz="2400" dirty="0">
                <a:latin typeface="+mn-ea"/>
                <a:cs typeface="KaiTi" charset="-122"/>
              </a:rPr>
              <a:t>C</a:t>
            </a:r>
            <a:r>
              <a:rPr kumimoji="1" lang="zh-CN" altLang="en-US" sz="2400" dirty="0">
                <a:latin typeface="+mn-ea"/>
                <a:cs typeface="KaiTi" charset="-122"/>
              </a:rPr>
              <a:t>（</a:t>
            </a:r>
            <a:r>
              <a:rPr kumimoji="1" lang="en-US" altLang="zh-CN" sz="2400" dirty="0">
                <a:latin typeface="+mn-ea"/>
                <a:cs typeface="KaiTi" charset="-122"/>
              </a:rPr>
              <a:t>6</a:t>
            </a:r>
            <a:r>
              <a:rPr kumimoji="1" lang="zh-CN" altLang="en-US" sz="2400" dirty="0">
                <a:latin typeface="+mn-ea"/>
                <a:cs typeface="KaiTi" charset="-122"/>
              </a:rPr>
              <a:t>质子</a:t>
            </a:r>
            <a:r>
              <a:rPr kumimoji="1" lang="en-US" altLang="zh-CN" sz="2400" dirty="0">
                <a:latin typeface="+mn-ea"/>
                <a:cs typeface="KaiTi" charset="-122"/>
              </a:rPr>
              <a:t>+8</a:t>
            </a:r>
            <a:r>
              <a:rPr kumimoji="1" lang="zh-CN" altLang="en-US" sz="2400" dirty="0">
                <a:latin typeface="+mn-ea"/>
                <a:cs typeface="KaiTi" charset="-122"/>
              </a:rPr>
              <a:t>中子</a:t>
            </a:r>
            <a:r>
              <a:rPr kumimoji="1" lang="en-US" altLang="zh-CN" sz="2400" dirty="0">
                <a:latin typeface="+mn-ea"/>
                <a:cs typeface="KaiTi" charset="-122"/>
              </a:rPr>
              <a:t>+6</a:t>
            </a:r>
            <a:r>
              <a:rPr kumimoji="1" lang="zh-CN" altLang="en-US" sz="2400" dirty="0">
                <a:latin typeface="+mn-ea"/>
                <a:cs typeface="KaiTi" charset="-122"/>
              </a:rPr>
              <a:t>电子）。</a:t>
            </a:r>
            <a:endParaRPr kumimoji="1" lang="en-US" altLang="zh-CN" sz="2400" dirty="0">
              <a:latin typeface="+mn-ea"/>
              <a:cs typeface="KaiTi" charset="-122"/>
            </a:endParaRPr>
          </a:p>
          <a:p>
            <a:pPr marL="285750" indent="-285750">
              <a:lnSpc>
                <a:spcPct val="150000"/>
              </a:lnSpc>
              <a:buFont typeface="Arial" charset="0"/>
              <a:buChar char="•"/>
            </a:pPr>
            <a:r>
              <a:rPr kumimoji="1" lang="en-US" altLang="zh-CN" sz="2400" baseline="30000" dirty="0">
                <a:latin typeface="+mn-ea"/>
                <a:cs typeface="KaiTi" charset="-122"/>
              </a:rPr>
              <a:t>14</a:t>
            </a:r>
            <a:r>
              <a:rPr kumimoji="1" lang="en-US" altLang="zh-CN" sz="2400" dirty="0">
                <a:latin typeface="+mn-ea"/>
                <a:cs typeface="KaiTi" charset="-122"/>
              </a:rPr>
              <a:t>C</a:t>
            </a:r>
            <a:r>
              <a:rPr kumimoji="1" lang="zh-CN" altLang="en-US" sz="2400" dirty="0">
                <a:latin typeface="+mn-ea"/>
                <a:cs typeface="KaiTi" charset="-122"/>
              </a:rPr>
              <a:t>是放射性同位素。</a:t>
            </a:r>
            <a:endParaRPr kumimoji="1" lang="en-US" altLang="zh-CN" sz="2400" dirty="0">
              <a:latin typeface="+mn-ea"/>
              <a:cs typeface="KaiTi" charset="-122"/>
            </a:endParaRPr>
          </a:p>
          <a:p>
            <a:pPr marL="342900" indent="-342900">
              <a:lnSpc>
                <a:spcPct val="150000"/>
              </a:lnSpc>
              <a:buFont typeface="Arial" charset="0"/>
              <a:buChar char="•"/>
            </a:pPr>
            <a:r>
              <a:rPr lang="zh-CN" altLang="en-US" sz="2400" dirty="0">
                <a:latin typeface="+mn-ea"/>
              </a:rPr>
              <a:t>放射性元素能够自发衰变，释放出能量和粒子。</a:t>
            </a:r>
            <a:endParaRPr lang="en-US" altLang="zh-CN" sz="2400" dirty="0">
              <a:latin typeface="+mn-ea"/>
            </a:endParaRPr>
          </a:p>
          <a:p>
            <a:pPr marL="342900" indent="-342900">
              <a:lnSpc>
                <a:spcPct val="150000"/>
              </a:lnSpc>
              <a:buFont typeface="Arial" charset="0"/>
              <a:buChar char="•"/>
            </a:pPr>
            <a:r>
              <a:rPr lang="zh-CN" altLang="en-US" sz="2400" dirty="0">
                <a:latin typeface="+mn-ea"/>
              </a:rPr>
              <a:t>衰变原理比较复杂，涉及质子与质子、质子与中子之间的相互作用等等。</a:t>
            </a:r>
            <a:endParaRPr lang="en-US" altLang="zh-CN" sz="2400" dirty="0">
              <a:latin typeface="+mn-ea"/>
            </a:endParaRPr>
          </a:p>
        </p:txBody>
      </p:sp>
      <p:sp>
        <p:nvSpPr>
          <p:cNvPr id="2" name="Slide Number Placeholder 1">
            <a:extLst>
              <a:ext uri="{FF2B5EF4-FFF2-40B4-BE49-F238E27FC236}">
                <a16:creationId xmlns="" xmlns:a16="http://schemas.microsoft.com/office/drawing/2014/main" id="{5B04F59C-7D0D-1B4C-8FA8-631BECD41A5F}"/>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11587048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45ADB57A-9406-F944-AD0B-9E1816B38FC6}"/>
              </a:ext>
            </a:extLst>
          </p:cNvPr>
          <p:cNvGrpSpPr/>
          <p:nvPr/>
        </p:nvGrpSpPr>
        <p:grpSpPr>
          <a:xfrm>
            <a:off x="621792" y="1261872"/>
            <a:ext cx="5338233" cy="4818888"/>
            <a:chOff x="1302682" y="1831848"/>
            <a:chExt cx="4035552" cy="3864864"/>
          </a:xfrm>
        </p:grpSpPr>
        <p:pic>
          <p:nvPicPr>
            <p:cNvPr id="6" name="Picture 5" descr="02_05PETScan-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682" y="1831848"/>
              <a:ext cx="4035552" cy="3864864"/>
            </a:xfrm>
            <a:prstGeom prst="rect">
              <a:avLst/>
            </a:prstGeom>
          </p:spPr>
        </p:pic>
        <p:sp>
          <p:nvSpPr>
            <p:cNvPr id="7" name="TextBox 6"/>
            <p:cNvSpPr txBox="1"/>
            <p:nvPr/>
          </p:nvSpPr>
          <p:spPr>
            <a:xfrm>
              <a:off x="2866856" y="4417104"/>
              <a:ext cx="2122169" cy="269471"/>
            </a:xfrm>
            <a:prstGeom prst="rect">
              <a:avLst/>
            </a:prstGeom>
            <a:noFill/>
          </p:spPr>
          <p:txBody>
            <a:bodyPr wrap="square" rtlCol="0">
              <a:spAutoFit/>
            </a:bodyPr>
            <a:lstStyle/>
            <a:p>
              <a:pPr eaLnBrk="0" hangingPunct="0">
                <a:lnSpc>
                  <a:spcPts val="1900"/>
                </a:lnSpc>
              </a:pPr>
              <a:r>
                <a:rPr lang="en-US" sz="1800" b="1" dirty="0">
                  <a:solidFill>
                    <a:srgbClr val="FFFFFF"/>
                  </a:solidFill>
                  <a:latin typeface="Arial"/>
                  <a:ea typeface="ＭＳ Ｐゴシック" charset="0"/>
                  <a:cs typeface="Arial"/>
                </a:rPr>
                <a:t>Cancerous</a:t>
              </a:r>
              <a:r>
                <a:rPr lang="zh-CN" altLang="en-US" sz="1800" b="1" dirty="0">
                  <a:solidFill>
                    <a:srgbClr val="FFFFFF"/>
                  </a:solidFill>
                  <a:latin typeface="Arial"/>
                  <a:ea typeface="ＭＳ Ｐゴシック" charset="0"/>
                  <a:cs typeface="Arial"/>
                </a:rPr>
                <a:t> </a:t>
              </a:r>
              <a:r>
                <a:rPr lang="en-US" sz="1800" b="1" dirty="0">
                  <a:solidFill>
                    <a:srgbClr val="FFFFFF"/>
                  </a:solidFill>
                  <a:latin typeface="Arial"/>
                  <a:ea typeface="ＭＳ Ｐゴシック" charset="0"/>
                  <a:cs typeface="Arial"/>
                </a:rPr>
                <a:t>throat</a:t>
              </a:r>
              <a:r>
                <a:rPr lang="zh-CN" altLang="en-US" b="1" dirty="0">
                  <a:solidFill>
                    <a:srgbClr val="FFFFFF"/>
                  </a:solidFill>
                  <a:latin typeface="Arial"/>
                  <a:ea typeface="ＭＳ Ｐゴシック" charset="0"/>
                  <a:cs typeface="Arial"/>
                </a:rPr>
                <a:t> </a:t>
              </a:r>
              <a:r>
                <a:rPr lang="en-US" sz="1800" b="1" dirty="0">
                  <a:solidFill>
                    <a:srgbClr val="FFFFFF"/>
                  </a:solidFill>
                  <a:latin typeface="Arial"/>
                  <a:ea typeface="ＭＳ Ｐゴシック" charset="0"/>
                  <a:cs typeface="Arial"/>
                </a:rPr>
                <a:t>tissue</a:t>
              </a:r>
            </a:p>
          </p:txBody>
        </p:sp>
        <p:cxnSp>
          <p:nvCxnSpPr>
            <p:cNvPr id="8" name="Straight Connector 7"/>
            <p:cNvCxnSpPr/>
            <p:nvPr/>
          </p:nvCxnSpPr>
          <p:spPr bwMode="auto">
            <a:xfrm>
              <a:off x="3419941" y="3946314"/>
              <a:ext cx="508000" cy="393700"/>
            </a:xfrm>
            <a:prstGeom prst="line">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0" name="TextBox 9"/>
          <p:cNvSpPr txBox="1"/>
          <p:nvPr/>
        </p:nvSpPr>
        <p:spPr>
          <a:xfrm>
            <a:off x="415120" y="6233658"/>
            <a:ext cx="5751576" cy="338554"/>
          </a:xfrm>
          <a:prstGeom prst="rect">
            <a:avLst/>
          </a:prstGeom>
          <a:noFill/>
        </p:spPr>
        <p:txBody>
          <a:bodyPr wrap="square" rtlCol="0">
            <a:spAutoFit/>
          </a:bodyPr>
          <a:lstStyle/>
          <a:p>
            <a:pPr algn="just"/>
            <a:r>
              <a:rPr lang="en-US" altLang="zh-CN" sz="1600" dirty="0">
                <a:latin typeface="Arial" panose="020B0604020202020204" pitchFamily="34" charset="0"/>
                <a:cs typeface="Arial" panose="020B0604020202020204" pitchFamily="34" charset="0"/>
              </a:rPr>
              <a:t>Radioactive tracers are important diagnostic tools in medicine </a:t>
            </a:r>
            <a:endParaRPr kumimoji="1" lang="zh-CN" altLang="en-US" sz="16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5061C2E8-9B24-6349-8DBF-1EB43F22FA74}"/>
              </a:ext>
            </a:extLst>
          </p:cNvPr>
          <p:cNvSpPr txBox="1"/>
          <p:nvPr/>
        </p:nvSpPr>
        <p:spPr>
          <a:xfrm>
            <a:off x="6166696" y="2406512"/>
            <a:ext cx="5002463" cy="2677656"/>
          </a:xfrm>
          <a:prstGeom prst="rect">
            <a:avLst/>
          </a:prstGeom>
          <a:noFill/>
        </p:spPr>
        <p:txBody>
          <a:bodyPr wrap="square" rtlCol="0">
            <a:spAutoFit/>
          </a:bodyPr>
          <a:lstStyle/>
          <a:p>
            <a:r>
              <a:rPr kumimoji="1" lang="zh-CN" altLang="en-US" sz="2800" dirty="0">
                <a:latin typeface="KaiTi" charset="-122"/>
                <a:ea typeface="KaiTi" charset="-122"/>
                <a:cs typeface="KaiTi" charset="-122"/>
              </a:rPr>
              <a:t>自学部分：</a:t>
            </a:r>
            <a:endParaRPr kumimoji="1" lang="en-US" altLang="zh-CN" sz="2800" dirty="0">
              <a:latin typeface="KaiTi" charset="-122"/>
              <a:ea typeface="KaiTi" charset="-122"/>
              <a:cs typeface="KaiTi" charset="-122"/>
            </a:endParaRPr>
          </a:p>
          <a:p>
            <a:endParaRPr kumimoji="1" lang="en-US" altLang="zh-CN" sz="2800" dirty="0">
              <a:latin typeface="KaiTi" charset="-122"/>
              <a:ea typeface="KaiTi" charset="-122"/>
              <a:cs typeface="KaiTi" charset="-122"/>
            </a:endParaRPr>
          </a:p>
          <a:p>
            <a:r>
              <a:rPr kumimoji="1" lang="zh-CN" altLang="en-US" sz="2800" dirty="0">
                <a:latin typeface="KaiTi" charset="-122"/>
                <a:ea typeface="KaiTi" charset="-122"/>
                <a:cs typeface="KaiTi" charset="-122"/>
              </a:rPr>
              <a:t>什么叫元素半衰期？</a:t>
            </a:r>
            <a:endParaRPr kumimoji="1" lang="en-US" altLang="zh-CN" sz="2800" dirty="0">
              <a:latin typeface="KaiTi" charset="-122"/>
              <a:ea typeface="KaiTi" charset="-122"/>
              <a:cs typeface="KaiTi" charset="-122"/>
            </a:endParaRPr>
          </a:p>
          <a:p>
            <a:r>
              <a:rPr kumimoji="1" lang="zh-CN" altLang="en-US" sz="2800" dirty="0">
                <a:latin typeface="KaiTi" charset="-122"/>
                <a:ea typeface="KaiTi" charset="-122"/>
                <a:cs typeface="KaiTi" charset="-122"/>
              </a:rPr>
              <a:t>放射性元素在生活和科研中有哪些应用？举例说明并阐述其原理。</a:t>
            </a:r>
          </a:p>
        </p:txBody>
      </p:sp>
      <p:sp>
        <p:nvSpPr>
          <p:cNvPr id="2" name="Slide Number Placeholder 1">
            <a:extLst>
              <a:ext uri="{FF2B5EF4-FFF2-40B4-BE49-F238E27FC236}">
                <a16:creationId xmlns="" xmlns:a16="http://schemas.microsoft.com/office/drawing/2014/main" id="{5B04F59C-7D0D-1B4C-8FA8-631BECD41A5F}"/>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3" name="TextBox 2">
            <a:extLst>
              <a:ext uri="{FF2B5EF4-FFF2-40B4-BE49-F238E27FC236}">
                <a16:creationId xmlns="" xmlns:a16="http://schemas.microsoft.com/office/drawing/2014/main" id="{8A678A24-09EE-B541-ADE1-5D5998B2AC98}"/>
              </a:ext>
            </a:extLst>
          </p:cNvPr>
          <p:cNvSpPr txBox="1"/>
          <p:nvPr/>
        </p:nvSpPr>
        <p:spPr>
          <a:xfrm>
            <a:off x="4558233" y="554207"/>
            <a:ext cx="3057247" cy="523220"/>
          </a:xfrm>
          <a:prstGeom prst="rect">
            <a:avLst/>
          </a:prstGeom>
          <a:noFill/>
        </p:spPr>
        <p:txBody>
          <a:bodyPr wrap="none" rtlCol="0">
            <a:spAutoFit/>
          </a:bodyPr>
          <a:lstStyle/>
          <a:p>
            <a:r>
              <a:rPr lang="zh-CN" altLang="en-US" sz="2800" dirty="0"/>
              <a:t>放射性元素的利用</a:t>
            </a:r>
            <a:endParaRPr lang="en-US" sz="2800" dirty="0"/>
          </a:p>
        </p:txBody>
      </p:sp>
    </p:spTree>
    <p:extLst>
      <p:ext uri="{BB962C8B-B14F-4D97-AF65-F5344CB8AC3E}">
        <p14:creationId xmlns:p14="http://schemas.microsoft.com/office/powerpoint/2010/main" val="24737545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468376" y="891282"/>
            <a:ext cx="18549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en-US" altLang="zh-CN" sz="3200" dirty="0">
                <a:solidFill>
                  <a:srgbClr val="0070C0"/>
                </a:solidFill>
                <a:effectLst>
                  <a:outerShdw blurRad="38100" dist="38100" dir="2700000" algn="tl">
                    <a:srgbClr val="000000"/>
                  </a:outerShdw>
                </a:effectLst>
                <a:latin typeface="黑体" charset="-122"/>
                <a:ea typeface="黑体" charset="-122"/>
              </a:rPr>
              <a:t> </a:t>
            </a:r>
            <a:r>
              <a:rPr lang="zh-CN" altLang="en-US" sz="3200" dirty="0">
                <a:solidFill>
                  <a:srgbClr val="0070C0"/>
                </a:solidFill>
                <a:effectLst>
                  <a:outerShdw blurRad="38100" dist="38100" dir="2700000" algn="tl">
                    <a:srgbClr val="000000"/>
                  </a:outerShdw>
                </a:effectLst>
                <a:latin typeface="黑体" charset="-122"/>
                <a:ea typeface="黑体" charset="-122"/>
              </a:rPr>
              <a:t>化学键</a:t>
            </a:r>
            <a:endParaRPr lang="zh-CN" altLang="en-US" sz="2800" dirty="0">
              <a:solidFill>
                <a:srgbClr val="0070C0"/>
              </a:solidFill>
              <a:effectLst>
                <a:outerShdw blurRad="38100" dist="38100" dir="2700000" algn="tl">
                  <a:srgbClr val="000000"/>
                </a:outerShdw>
              </a:effectLst>
              <a:latin typeface="黑体" charset="-122"/>
              <a:ea typeface="黑体" charset="-122"/>
            </a:endParaRPr>
          </a:p>
        </p:txBody>
      </p:sp>
      <p:sp>
        <p:nvSpPr>
          <p:cNvPr id="2" name="TextBox 1"/>
          <p:cNvSpPr txBox="1"/>
          <p:nvPr/>
        </p:nvSpPr>
        <p:spPr>
          <a:xfrm>
            <a:off x="468376" y="2123440"/>
            <a:ext cx="11255248" cy="2862322"/>
          </a:xfrm>
          <a:prstGeom prst="rect">
            <a:avLst/>
          </a:prstGeom>
          <a:noFill/>
        </p:spPr>
        <p:txBody>
          <a:bodyPr wrap="square" rtlCol="0">
            <a:spAutoFit/>
          </a:bodyPr>
          <a:lstStyle/>
          <a:p>
            <a:pPr marL="342900" indent="-342900">
              <a:lnSpc>
                <a:spcPct val="150000"/>
              </a:lnSpc>
              <a:buFont typeface="Wingdings" pitchFamily="2" charset="2"/>
              <a:buChar char="v"/>
            </a:pPr>
            <a:r>
              <a:rPr kumimoji="1" lang="zh-CN" altLang="en-US" sz="2400" dirty="0"/>
              <a:t>将相邻原子结合在一起形成分子的相互作用力称为</a:t>
            </a:r>
            <a:r>
              <a:rPr kumimoji="1" lang="zh-CN" altLang="en-US" sz="2400" b="1" dirty="0"/>
              <a:t>化学键</a:t>
            </a:r>
            <a:r>
              <a:rPr kumimoji="1" lang="zh-CN" altLang="en-US" sz="2400" dirty="0"/>
              <a:t>（</a:t>
            </a:r>
            <a:r>
              <a:rPr kumimoji="1" lang="en-US" altLang="zh-CN" sz="2400" dirty="0"/>
              <a:t>chemical</a:t>
            </a:r>
            <a:r>
              <a:rPr kumimoji="1" lang="zh-CN" altLang="en-US" sz="2400" dirty="0"/>
              <a:t> </a:t>
            </a:r>
            <a:r>
              <a:rPr kumimoji="1" lang="en-US" altLang="zh-CN" sz="2400" dirty="0"/>
              <a:t>bond</a:t>
            </a:r>
            <a:r>
              <a:rPr kumimoji="1" lang="zh-CN" altLang="en-US" sz="2400" dirty="0"/>
              <a:t>）。</a:t>
            </a:r>
            <a:endParaRPr kumimoji="1" lang="en-US" altLang="zh-CN" sz="2400" dirty="0"/>
          </a:p>
          <a:p>
            <a:pPr marL="342900" indent="-342900">
              <a:lnSpc>
                <a:spcPct val="150000"/>
              </a:lnSpc>
              <a:buFont typeface="Wingdings" pitchFamily="2" charset="2"/>
              <a:buChar char="v"/>
            </a:pPr>
            <a:r>
              <a:rPr kumimoji="1" lang="zh-CN" altLang="en-US" sz="2400" dirty="0"/>
              <a:t>细胞内化学反应的实质是原子的重新排列组合，也是</a:t>
            </a:r>
            <a:r>
              <a:rPr kumimoji="1" lang="zh-CN" altLang="en-US" sz="2400" b="1" dirty="0"/>
              <a:t>旧化学键断裂和新化学键形成的过程</a:t>
            </a:r>
            <a:r>
              <a:rPr kumimoji="1" lang="zh-CN" altLang="en-US" sz="2400" dirty="0"/>
              <a:t>。</a:t>
            </a:r>
            <a:endParaRPr kumimoji="1" lang="en-US" altLang="zh-CN" sz="2400" dirty="0"/>
          </a:p>
          <a:p>
            <a:pPr marL="342900" indent="-342900">
              <a:lnSpc>
                <a:spcPct val="150000"/>
              </a:lnSpc>
              <a:buFont typeface="Wingdings" pitchFamily="2" charset="2"/>
              <a:buChar char="v"/>
            </a:pPr>
            <a:r>
              <a:rPr kumimoji="1" lang="zh-CN" altLang="en-US" sz="2400" dirty="0"/>
              <a:t>旧化学键断裂所需要的能量叫</a:t>
            </a:r>
            <a:r>
              <a:rPr kumimoji="1" lang="zh-CN" altLang="en-US" sz="2400" b="1" dirty="0"/>
              <a:t>键能</a:t>
            </a:r>
            <a:r>
              <a:rPr kumimoji="1" lang="zh-CN" altLang="en-US" sz="2400" dirty="0"/>
              <a:t>（</a:t>
            </a:r>
            <a:r>
              <a:rPr kumimoji="1" lang="en-US" altLang="zh-CN" sz="2400" dirty="0"/>
              <a:t>bond</a:t>
            </a:r>
            <a:r>
              <a:rPr kumimoji="1" lang="zh-CN" altLang="en-US" sz="2400" dirty="0"/>
              <a:t> </a:t>
            </a:r>
            <a:r>
              <a:rPr kumimoji="1" lang="en-US" altLang="zh-CN" sz="2400" dirty="0"/>
              <a:t>energy</a:t>
            </a:r>
            <a:r>
              <a:rPr kumimoji="1" lang="zh-CN" altLang="en-US" sz="2400" dirty="0"/>
              <a:t>）。</a:t>
            </a:r>
            <a:endParaRPr kumimoji="1" lang="en-US" altLang="zh-CN" sz="2400" dirty="0"/>
          </a:p>
          <a:p>
            <a:pPr marL="342900" indent="-342900">
              <a:lnSpc>
                <a:spcPct val="150000"/>
              </a:lnSpc>
              <a:buFont typeface="Wingdings" pitchFamily="2" charset="2"/>
              <a:buChar char="v"/>
            </a:pPr>
            <a:r>
              <a:rPr kumimoji="1" lang="zh-CN" altLang="en-US" sz="2400" dirty="0"/>
              <a:t>共价键，离子键，氢键，范德华力</a:t>
            </a:r>
            <a:endParaRPr kumimoji="1" lang="en-US" altLang="zh-CN" sz="2400" dirty="0"/>
          </a:p>
        </p:txBody>
      </p:sp>
      <p:sp>
        <p:nvSpPr>
          <p:cNvPr id="7" name="Slide Number Placeholder 6">
            <a:extLst>
              <a:ext uri="{FF2B5EF4-FFF2-40B4-BE49-F238E27FC236}">
                <a16:creationId xmlns="" xmlns:a16="http://schemas.microsoft.com/office/drawing/2014/main" id="{D1DA8D97-5727-814D-A849-761A21E1A740}"/>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Tree>
    <p:extLst>
      <p:ext uri="{BB962C8B-B14F-4D97-AF65-F5344CB8AC3E}">
        <p14:creationId xmlns:p14="http://schemas.microsoft.com/office/powerpoint/2010/main" val="1382312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p:cNvSpPr txBox="1"/>
          <p:nvPr/>
        </p:nvSpPr>
        <p:spPr>
          <a:xfrm>
            <a:off x="5169916" y="2523659"/>
            <a:ext cx="6174740" cy="2677656"/>
          </a:xfrm>
          <a:prstGeom prst="rect">
            <a:avLst/>
          </a:prstGeom>
          <a:noFill/>
        </p:spPr>
        <p:txBody>
          <a:bodyPr wrap="square" rtlCol="0">
            <a:spAutoFit/>
          </a:bodyPr>
          <a:lstStyle/>
          <a:p>
            <a:r>
              <a:rPr kumimoji="1" lang="zh-CN" altLang="en-US" sz="2400" dirty="0">
                <a:latin typeface="+mn-ea"/>
              </a:rPr>
              <a:t>共价键类型：</a:t>
            </a:r>
            <a:endParaRPr kumimoji="1" lang="en-US" altLang="zh-CN" sz="2400" dirty="0">
              <a:latin typeface="+mn-ea"/>
            </a:endParaRPr>
          </a:p>
          <a:p>
            <a:r>
              <a:rPr kumimoji="1" lang="zh-CN" altLang="en-US" sz="2400" dirty="0">
                <a:latin typeface="+mn-ea"/>
              </a:rPr>
              <a:t>非极性共价键：对共用电子对的吸引力相等</a:t>
            </a:r>
            <a:endParaRPr kumimoji="1" lang="en-US" altLang="zh-CN" sz="2400" dirty="0">
              <a:latin typeface="+mn-ea"/>
            </a:endParaRPr>
          </a:p>
          <a:p>
            <a:r>
              <a:rPr kumimoji="1" lang="zh-CN" altLang="en-US" sz="2400" dirty="0">
                <a:latin typeface="+mn-ea"/>
              </a:rPr>
              <a:t>极性共价键：对共用电子对的吸引力不等</a:t>
            </a:r>
            <a:endParaRPr kumimoji="1" lang="en-US" altLang="zh-CN" sz="2400" dirty="0">
              <a:latin typeface="+mn-ea"/>
            </a:endParaRPr>
          </a:p>
          <a:p>
            <a:endParaRPr kumimoji="1" lang="en-US" altLang="zh-CN" sz="2400" dirty="0">
              <a:latin typeface="+mn-ea"/>
            </a:endParaRPr>
          </a:p>
          <a:p>
            <a:r>
              <a:rPr kumimoji="1" lang="zh-CN" altLang="en-US" sz="2400" dirty="0">
                <a:latin typeface="+mn-ea"/>
              </a:rPr>
              <a:t>分子类型：</a:t>
            </a:r>
            <a:endParaRPr kumimoji="1" lang="en-US" altLang="zh-CN" sz="2400" dirty="0">
              <a:latin typeface="+mn-ea"/>
            </a:endParaRPr>
          </a:p>
          <a:p>
            <a:r>
              <a:rPr kumimoji="1" lang="zh-CN" altLang="en-US" sz="2400" dirty="0">
                <a:latin typeface="+mn-ea"/>
              </a:rPr>
              <a:t>非极性分子：正电荷中心和负电荷中心重合</a:t>
            </a:r>
            <a:endParaRPr kumimoji="1" lang="en-US" altLang="zh-CN" sz="2400" dirty="0">
              <a:latin typeface="+mn-ea"/>
            </a:endParaRPr>
          </a:p>
          <a:p>
            <a:r>
              <a:rPr kumimoji="1" lang="zh-CN" altLang="en-US" sz="2400" dirty="0">
                <a:latin typeface="+mn-ea"/>
              </a:rPr>
              <a:t>极性分子：正电荷中心和负电荷中心不重合</a:t>
            </a:r>
            <a:endParaRPr kumimoji="1" lang="en-US" altLang="zh-CN" sz="2400" dirty="0">
              <a:latin typeface="+mn-ea"/>
            </a:endParaRPr>
          </a:p>
        </p:txBody>
      </p:sp>
      <p:sp>
        <p:nvSpPr>
          <p:cNvPr id="2" name="Rectangle 1">
            <a:extLst>
              <a:ext uri="{FF2B5EF4-FFF2-40B4-BE49-F238E27FC236}">
                <a16:creationId xmlns="" xmlns:a16="http://schemas.microsoft.com/office/drawing/2014/main" id="{75D57487-BBB7-7645-8353-5B1BDA79FD0D}"/>
              </a:ext>
            </a:extLst>
          </p:cNvPr>
          <p:cNvSpPr/>
          <p:nvPr/>
        </p:nvSpPr>
        <p:spPr>
          <a:xfrm>
            <a:off x="1066800" y="676058"/>
            <a:ext cx="10277856" cy="830997"/>
          </a:xfrm>
          <a:prstGeom prst="rect">
            <a:avLst/>
          </a:prstGeom>
        </p:spPr>
        <p:txBody>
          <a:bodyPr wrap="square">
            <a:spAutoFit/>
          </a:bodyPr>
          <a:lstStyle/>
          <a:p>
            <a:r>
              <a:rPr kumimoji="1" lang="zh-CN" altLang="en-US" sz="2400" dirty="0">
                <a:latin typeface="+mn-ea"/>
              </a:rPr>
              <a:t>原子之间通过共用电子对形成稳定的分子结构，这种原子之间的作用力称为</a:t>
            </a:r>
            <a:endParaRPr kumimoji="1" lang="en-US" altLang="zh-CN" sz="2400" dirty="0">
              <a:latin typeface="+mn-ea"/>
            </a:endParaRPr>
          </a:p>
          <a:p>
            <a:r>
              <a:rPr kumimoji="1" lang="zh-CN" altLang="en-US" sz="2400" b="1" dirty="0">
                <a:latin typeface="+mn-ea"/>
              </a:rPr>
              <a:t>共价键（</a:t>
            </a:r>
            <a:r>
              <a:rPr kumimoji="1" lang="en-US" altLang="zh-CN" sz="2400" b="1" dirty="0">
                <a:latin typeface="+mn-ea"/>
              </a:rPr>
              <a:t>covalent</a:t>
            </a:r>
            <a:r>
              <a:rPr kumimoji="1" lang="zh-CN" altLang="en-US" sz="2400" b="1" dirty="0">
                <a:latin typeface="+mn-ea"/>
              </a:rPr>
              <a:t> </a:t>
            </a:r>
            <a:r>
              <a:rPr kumimoji="1" lang="en-US" altLang="zh-CN" sz="2400" b="1" dirty="0">
                <a:latin typeface="+mn-ea"/>
              </a:rPr>
              <a:t>bond</a:t>
            </a:r>
            <a:r>
              <a:rPr kumimoji="1" lang="zh-CN" altLang="en-US" sz="2400" b="1" dirty="0">
                <a:latin typeface="+mn-ea"/>
              </a:rPr>
              <a:t>）</a:t>
            </a:r>
            <a:r>
              <a:rPr kumimoji="1" lang="zh-CN" altLang="en-US" sz="2400" dirty="0">
                <a:latin typeface="+mn-ea"/>
              </a:rPr>
              <a:t>。</a:t>
            </a:r>
            <a:endParaRPr kumimoji="1" lang="en-US" altLang="zh-CN" sz="2400" dirty="0">
              <a:latin typeface="+mn-ea"/>
            </a:endParaRPr>
          </a:p>
        </p:txBody>
      </p:sp>
      <p:pic>
        <p:nvPicPr>
          <p:cNvPr id="5" name="Picture 4">
            <a:extLst>
              <a:ext uri="{FF2B5EF4-FFF2-40B4-BE49-F238E27FC236}">
                <a16:creationId xmlns="" xmlns:a16="http://schemas.microsoft.com/office/drawing/2014/main" id="{CAE5040D-CA32-8344-9C6F-90FB24158642}"/>
              </a:ext>
            </a:extLst>
          </p:cNvPr>
          <p:cNvPicPr>
            <a:picLocks noChangeAspect="1"/>
          </p:cNvPicPr>
          <p:nvPr/>
        </p:nvPicPr>
        <p:blipFill>
          <a:blip r:embed="rId2"/>
          <a:stretch>
            <a:fillRect/>
          </a:stretch>
        </p:blipFill>
        <p:spPr>
          <a:xfrm>
            <a:off x="1799266" y="1819655"/>
            <a:ext cx="2580710" cy="4677537"/>
          </a:xfrm>
          <a:prstGeom prst="rect">
            <a:avLst/>
          </a:prstGeom>
        </p:spPr>
      </p:pic>
      <p:sp>
        <p:nvSpPr>
          <p:cNvPr id="8" name="Slide Number Placeholder 7">
            <a:extLst>
              <a:ext uri="{FF2B5EF4-FFF2-40B4-BE49-F238E27FC236}">
                <a16:creationId xmlns="" xmlns:a16="http://schemas.microsoft.com/office/drawing/2014/main" id="{2043D3FB-AA05-2A42-BB92-CE435302D06D}"/>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18211120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1" y="750792"/>
            <a:ext cx="3647439" cy="5352320"/>
          </a:xfrm>
          <a:prstGeom prst="rect">
            <a:avLst/>
          </a:prstGeom>
        </p:spPr>
      </p:pic>
      <p:sp>
        <p:nvSpPr>
          <p:cNvPr id="10" name="TextBox 9"/>
          <p:cNvSpPr txBox="1"/>
          <p:nvPr/>
        </p:nvSpPr>
        <p:spPr>
          <a:xfrm>
            <a:off x="5816600" y="1581912"/>
            <a:ext cx="4570482" cy="646331"/>
          </a:xfrm>
          <a:prstGeom prst="rect">
            <a:avLst/>
          </a:prstGeom>
          <a:noFill/>
        </p:spPr>
        <p:txBody>
          <a:bodyPr wrap="none" rtlCol="0">
            <a:spAutoFit/>
          </a:bodyPr>
          <a:lstStyle/>
          <a:p>
            <a:r>
              <a:rPr kumimoji="1" lang="zh-CN" altLang="en-US" dirty="0">
                <a:solidFill>
                  <a:schemeClr val="bg1"/>
                </a:solidFill>
              </a:rPr>
              <a:t>非极性共价键：对共用电子对的吸引力相等</a:t>
            </a:r>
            <a:endParaRPr kumimoji="1" lang="en-US" altLang="zh-CN" dirty="0">
              <a:solidFill>
                <a:schemeClr val="bg1"/>
              </a:solidFill>
            </a:endParaRPr>
          </a:p>
          <a:p>
            <a:r>
              <a:rPr kumimoji="1" lang="zh-CN" altLang="en-US" dirty="0">
                <a:solidFill>
                  <a:schemeClr val="bg1"/>
                </a:solidFill>
              </a:rPr>
              <a:t>非极性分子：正电荷中心和负电荷中心重合</a:t>
            </a:r>
            <a:endParaRPr kumimoji="1" lang="en-US" altLang="zh-CN" dirty="0">
              <a:solidFill>
                <a:schemeClr val="bg1"/>
              </a:solidFill>
            </a:endParaRPr>
          </a:p>
        </p:txBody>
      </p:sp>
      <p:sp>
        <p:nvSpPr>
          <p:cNvPr id="11" name="TextBox 10"/>
          <p:cNvSpPr txBox="1"/>
          <p:nvPr/>
        </p:nvSpPr>
        <p:spPr>
          <a:xfrm>
            <a:off x="5811460" y="2536952"/>
            <a:ext cx="1569660" cy="646331"/>
          </a:xfrm>
          <a:prstGeom prst="rect">
            <a:avLst/>
          </a:prstGeom>
          <a:noFill/>
        </p:spPr>
        <p:txBody>
          <a:bodyPr wrap="none" rtlCol="0">
            <a:spAutoFit/>
          </a:bodyPr>
          <a:lstStyle/>
          <a:p>
            <a:r>
              <a:rPr kumimoji="1" lang="zh-CN" altLang="en-US" dirty="0">
                <a:solidFill>
                  <a:schemeClr val="bg1"/>
                </a:solidFill>
              </a:rPr>
              <a:t>非极性共价键</a:t>
            </a:r>
            <a:endParaRPr kumimoji="1" lang="en-US" altLang="zh-CN" dirty="0">
              <a:solidFill>
                <a:schemeClr val="bg1"/>
              </a:solidFill>
            </a:endParaRPr>
          </a:p>
          <a:p>
            <a:r>
              <a:rPr kumimoji="1" lang="zh-CN" altLang="en-US" dirty="0">
                <a:solidFill>
                  <a:schemeClr val="bg1"/>
                </a:solidFill>
              </a:rPr>
              <a:t>非极性分子</a:t>
            </a:r>
            <a:endParaRPr kumimoji="1" lang="en-US" altLang="zh-CN" dirty="0">
              <a:solidFill>
                <a:schemeClr val="bg1"/>
              </a:solidFill>
            </a:endParaRPr>
          </a:p>
        </p:txBody>
      </p:sp>
      <p:sp>
        <p:nvSpPr>
          <p:cNvPr id="12" name="TextBox 11"/>
          <p:cNvSpPr txBox="1"/>
          <p:nvPr/>
        </p:nvSpPr>
        <p:spPr>
          <a:xfrm>
            <a:off x="5811460" y="3685032"/>
            <a:ext cx="4570482" cy="646331"/>
          </a:xfrm>
          <a:prstGeom prst="rect">
            <a:avLst/>
          </a:prstGeom>
          <a:noFill/>
        </p:spPr>
        <p:txBody>
          <a:bodyPr wrap="none" rtlCol="0">
            <a:spAutoFit/>
          </a:bodyPr>
          <a:lstStyle/>
          <a:p>
            <a:r>
              <a:rPr kumimoji="1" lang="zh-CN" altLang="en-US" dirty="0">
                <a:solidFill>
                  <a:schemeClr val="bg1"/>
                </a:solidFill>
              </a:rPr>
              <a:t>极性共价键：对共用电子对的吸引力不等</a:t>
            </a:r>
            <a:endParaRPr kumimoji="1" lang="en-US" altLang="zh-CN" dirty="0">
              <a:solidFill>
                <a:schemeClr val="bg1"/>
              </a:solidFill>
            </a:endParaRPr>
          </a:p>
          <a:p>
            <a:r>
              <a:rPr kumimoji="1" lang="zh-CN" altLang="en-US" dirty="0">
                <a:solidFill>
                  <a:schemeClr val="bg1"/>
                </a:solidFill>
              </a:rPr>
              <a:t>极性分子：正电荷中心和负电荷中心不重合</a:t>
            </a:r>
            <a:endParaRPr kumimoji="1" lang="en-US" altLang="zh-CN" dirty="0">
              <a:solidFill>
                <a:schemeClr val="bg1"/>
              </a:solidFill>
            </a:endParaRPr>
          </a:p>
        </p:txBody>
      </p:sp>
      <p:sp>
        <p:nvSpPr>
          <p:cNvPr id="13" name="TextBox 12"/>
          <p:cNvSpPr txBox="1"/>
          <p:nvPr/>
        </p:nvSpPr>
        <p:spPr>
          <a:xfrm>
            <a:off x="5811460" y="5084580"/>
            <a:ext cx="1338828" cy="646331"/>
          </a:xfrm>
          <a:prstGeom prst="rect">
            <a:avLst/>
          </a:prstGeom>
          <a:noFill/>
        </p:spPr>
        <p:txBody>
          <a:bodyPr wrap="none" rtlCol="0">
            <a:spAutoFit/>
          </a:bodyPr>
          <a:lstStyle/>
          <a:p>
            <a:r>
              <a:rPr kumimoji="1" lang="zh-CN" altLang="en-US" dirty="0">
                <a:solidFill>
                  <a:schemeClr val="bg1"/>
                </a:solidFill>
              </a:rPr>
              <a:t>极性共价键</a:t>
            </a:r>
            <a:endParaRPr kumimoji="1" lang="en-US" altLang="zh-CN" dirty="0">
              <a:solidFill>
                <a:schemeClr val="bg1"/>
              </a:solidFill>
            </a:endParaRPr>
          </a:p>
          <a:p>
            <a:r>
              <a:rPr kumimoji="1" lang="zh-CN" altLang="en-US" dirty="0">
                <a:solidFill>
                  <a:schemeClr val="bg1"/>
                </a:solidFill>
              </a:rPr>
              <a:t>非极性分子</a:t>
            </a:r>
            <a:endParaRPr kumimoji="1" lang="en-US" altLang="zh-CN" dirty="0">
              <a:solidFill>
                <a:schemeClr val="bg1"/>
              </a:solidFill>
            </a:endParaRPr>
          </a:p>
        </p:txBody>
      </p:sp>
      <p:sp>
        <p:nvSpPr>
          <p:cNvPr id="3" name="Slide Number Placeholder 2">
            <a:extLst>
              <a:ext uri="{FF2B5EF4-FFF2-40B4-BE49-F238E27FC236}">
                <a16:creationId xmlns="" xmlns:a16="http://schemas.microsoft.com/office/drawing/2014/main" id="{C6DBA635-6858-2F47-8B5C-78239D40554A}"/>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Tree>
    <p:extLst>
      <p:ext uri="{BB962C8B-B14F-4D97-AF65-F5344CB8AC3E}">
        <p14:creationId xmlns:p14="http://schemas.microsoft.com/office/powerpoint/2010/main" val="1976146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368" y="2206823"/>
            <a:ext cx="6848028" cy="3461201"/>
          </a:xfrm>
          <a:prstGeom prst="rect">
            <a:avLst/>
          </a:prstGeom>
        </p:spPr>
      </p:pic>
      <p:sp>
        <p:nvSpPr>
          <p:cNvPr id="11" name="TextBox 10"/>
          <p:cNvSpPr txBox="1"/>
          <p:nvPr/>
        </p:nvSpPr>
        <p:spPr>
          <a:xfrm>
            <a:off x="1086205" y="802540"/>
            <a:ext cx="10019591" cy="954107"/>
          </a:xfrm>
          <a:prstGeom prst="rect">
            <a:avLst/>
          </a:prstGeom>
          <a:noFill/>
        </p:spPr>
        <p:txBody>
          <a:bodyPr wrap="square" rtlCol="0">
            <a:spAutoFit/>
          </a:bodyPr>
          <a:lstStyle/>
          <a:p>
            <a:r>
              <a:rPr kumimoji="1" lang="zh-CN" altLang="en-US" sz="2800" dirty="0"/>
              <a:t>原子之间由于正负电子强烈的静电作用而形成稳定的分子结构，</a:t>
            </a:r>
            <a:endParaRPr kumimoji="1" lang="en-US" altLang="zh-CN" sz="2800" dirty="0"/>
          </a:p>
          <a:p>
            <a:r>
              <a:rPr kumimoji="1" lang="zh-CN" altLang="en-US" sz="2800" dirty="0"/>
              <a:t>这种原子间的作用力为</a:t>
            </a:r>
            <a:r>
              <a:rPr kumimoji="1" lang="zh-CN" altLang="en-US" sz="2800" b="1" dirty="0"/>
              <a:t>离子键（</a:t>
            </a:r>
            <a:r>
              <a:rPr kumimoji="1" lang="en-US" altLang="zh-CN" sz="2800" b="1" dirty="0"/>
              <a:t>ionic</a:t>
            </a:r>
            <a:r>
              <a:rPr kumimoji="1" lang="zh-CN" altLang="en-US" sz="2800" b="1" dirty="0"/>
              <a:t> </a:t>
            </a:r>
            <a:r>
              <a:rPr kumimoji="1" lang="en-US" altLang="zh-CN" sz="2800" b="1" dirty="0"/>
              <a:t>bond</a:t>
            </a:r>
            <a:r>
              <a:rPr kumimoji="1" lang="zh-CN" altLang="en-US" sz="2800" b="1" dirty="0"/>
              <a:t>）</a:t>
            </a:r>
            <a:r>
              <a:rPr kumimoji="1" lang="zh-CN" altLang="en-US" sz="2800" dirty="0"/>
              <a:t>。</a:t>
            </a:r>
          </a:p>
        </p:txBody>
      </p:sp>
      <p:sp>
        <p:nvSpPr>
          <p:cNvPr id="2" name="Slide Number Placeholder 1">
            <a:extLst>
              <a:ext uri="{FF2B5EF4-FFF2-40B4-BE49-F238E27FC236}">
                <a16:creationId xmlns="" xmlns:a16="http://schemas.microsoft.com/office/drawing/2014/main" id="{6BDF15CF-196F-F042-B928-A23C03BF8A3B}"/>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
        <p:nvSpPr>
          <p:cNvPr id="3" name="Rectangle 2">
            <a:extLst>
              <a:ext uri="{FF2B5EF4-FFF2-40B4-BE49-F238E27FC236}">
                <a16:creationId xmlns="" xmlns:a16="http://schemas.microsoft.com/office/drawing/2014/main" id="{DE1B1ED0-B036-7B49-99DB-7CA334D5EBAE}"/>
              </a:ext>
            </a:extLst>
          </p:cNvPr>
          <p:cNvSpPr/>
          <p:nvPr/>
        </p:nvSpPr>
        <p:spPr>
          <a:xfrm>
            <a:off x="7470836" y="3092834"/>
            <a:ext cx="4452940" cy="1689180"/>
          </a:xfrm>
          <a:prstGeom prst="rect">
            <a:avLst/>
          </a:prstGeom>
        </p:spPr>
        <p:txBody>
          <a:bodyPr wrap="square">
            <a:spAutoFit/>
          </a:bodyPr>
          <a:lstStyle/>
          <a:p>
            <a:pPr>
              <a:lnSpc>
                <a:spcPct val="150000"/>
              </a:lnSpc>
            </a:pPr>
            <a:r>
              <a:rPr kumimoji="1" lang="zh-CN" altLang="en-US" sz="2400" dirty="0"/>
              <a:t>在细胞内的生物化学反应过程中，失去电子为</a:t>
            </a:r>
            <a:r>
              <a:rPr kumimoji="1" lang="zh-CN" altLang="en-US" sz="2400" b="1" dirty="0"/>
              <a:t>氧化</a:t>
            </a:r>
            <a:r>
              <a:rPr kumimoji="1" lang="zh-CN" altLang="en-US" sz="2400" dirty="0"/>
              <a:t>（</a:t>
            </a:r>
            <a:r>
              <a:rPr kumimoji="1" lang="en-US" altLang="zh-CN" sz="2400" dirty="0"/>
              <a:t>oxidation</a:t>
            </a:r>
            <a:r>
              <a:rPr kumimoji="1" lang="zh-CN" altLang="en-US" sz="2400" dirty="0"/>
              <a:t>），得到电子为</a:t>
            </a:r>
            <a:r>
              <a:rPr kumimoji="1" lang="zh-CN" altLang="en-US" sz="2400" b="1" dirty="0"/>
              <a:t>还原</a:t>
            </a:r>
            <a:r>
              <a:rPr kumimoji="1" lang="zh-CN" altLang="en-US" sz="2400" dirty="0"/>
              <a:t>（</a:t>
            </a:r>
            <a:r>
              <a:rPr kumimoji="1" lang="en-US" altLang="zh-CN" sz="2400" dirty="0"/>
              <a:t>reduction</a:t>
            </a:r>
            <a:r>
              <a:rPr kumimoji="1" lang="zh-CN" altLang="en-US" sz="2400" dirty="0"/>
              <a:t>）。</a:t>
            </a:r>
          </a:p>
        </p:txBody>
      </p:sp>
    </p:spTree>
    <p:extLst>
      <p:ext uri="{BB962C8B-B14F-4D97-AF65-F5344CB8AC3E}">
        <p14:creationId xmlns:p14="http://schemas.microsoft.com/office/powerpoint/2010/main" val="10182707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p:cNvSpPr txBox="1"/>
          <p:nvPr/>
        </p:nvSpPr>
        <p:spPr>
          <a:xfrm>
            <a:off x="1004873" y="597482"/>
            <a:ext cx="902811" cy="523220"/>
          </a:xfrm>
          <a:prstGeom prst="rect">
            <a:avLst/>
          </a:prstGeom>
          <a:noFill/>
        </p:spPr>
        <p:txBody>
          <a:bodyPr wrap="none" rtlCol="0">
            <a:spAutoFit/>
          </a:bodyPr>
          <a:lstStyle/>
          <a:p>
            <a:r>
              <a:rPr kumimoji="1" lang="zh-CN" altLang="en-US" sz="2800" b="1" dirty="0"/>
              <a:t>氢键</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1606463"/>
            <a:ext cx="5963919" cy="4194897"/>
          </a:xfrm>
          <a:prstGeom prst="rect">
            <a:avLst/>
          </a:prstGeom>
        </p:spPr>
      </p:pic>
      <p:sp>
        <p:nvSpPr>
          <p:cNvPr id="4" name="TextBox 3"/>
          <p:cNvSpPr txBox="1"/>
          <p:nvPr/>
        </p:nvSpPr>
        <p:spPr>
          <a:xfrm>
            <a:off x="6929120" y="1849120"/>
            <a:ext cx="4907280" cy="2677656"/>
          </a:xfrm>
          <a:prstGeom prst="rect">
            <a:avLst/>
          </a:prstGeom>
          <a:noFill/>
        </p:spPr>
        <p:txBody>
          <a:bodyPr wrap="square" rtlCol="0">
            <a:spAutoFit/>
          </a:bodyPr>
          <a:lstStyle/>
          <a:p>
            <a:r>
              <a:rPr kumimoji="1" lang="zh-CN" altLang="en-US" sz="2400" dirty="0"/>
              <a:t>由于</a:t>
            </a:r>
            <a:r>
              <a:rPr kumimoji="1" lang="en-US" altLang="zh-CN" sz="2400" dirty="0"/>
              <a:t>O</a:t>
            </a:r>
            <a:r>
              <a:rPr kumimoji="1" lang="zh-CN" altLang="en-US" sz="2400" dirty="0"/>
              <a:t>（还有</a:t>
            </a:r>
            <a:r>
              <a:rPr kumimoji="1" lang="en-US" altLang="zh-CN" sz="2400" dirty="0"/>
              <a:t>N</a:t>
            </a:r>
            <a:r>
              <a:rPr kumimoji="1" lang="zh-CN" altLang="en-US" sz="2400" dirty="0"/>
              <a:t>，</a:t>
            </a:r>
            <a:r>
              <a:rPr kumimoji="1" lang="en-US" altLang="zh-CN" sz="2400" dirty="0"/>
              <a:t>S</a:t>
            </a:r>
            <a:r>
              <a:rPr kumimoji="1" lang="zh-CN" altLang="en-US" sz="2400" dirty="0"/>
              <a:t>，</a:t>
            </a:r>
            <a:r>
              <a:rPr kumimoji="1" lang="en-US" altLang="zh-CN" sz="2400" dirty="0"/>
              <a:t>F</a:t>
            </a:r>
            <a:r>
              <a:rPr kumimoji="1" lang="zh-CN" altLang="en-US" sz="2400" dirty="0"/>
              <a:t>等）的电负性很强，与</a:t>
            </a:r>
            <a:r>
              <a:rPr kumimoji="1" lang="en-US" altLang="zh-CN" sz="2400" dirty="0"/>
              <a:t>H</a:t>
            </a:r>
            <a:r>
              <a:rPr kumimoji="1" lang="zh-CN" altLang="en-US" sz="2400" dirty="0"/>
              <a:t>形成的共价键具有较强极性，当另外一个电负性强的原子接近</a:t>
            </a:r>
            <a:r>
              <a:rPr kumimoji="1" lang="en-US" altLang="zh-CN" sz="2400" dirty="0"/>
              <a:t>H</a:t>
            </a:r>
            <a:r>
              <a:rPr kumimoji="1" lang="zh-CN" altLang="en-US" sz="2400" dirty="0"/>
              <a:t>时，就会产生较弱的静电引力，这种静电引力叫</a:t>
            </a:r>
            <a:r>
              <a:rPr kumimoji="1" lang="zh-CN" altLang="en-US" sz="2400" b="1" dirty="0"/>
              <a:t>氢键（</a:t>
            </a:r>
            <a:r>
              <a:rPr kumimoji="1" lang="en-US" altLang="zh-CN" sz="2400" b="1" dirty="0"/>
              <a:t>hydrogen</a:t>
            </a:r>
            <a:r>
              <a:rPr kumimoji="1" lang="zh-CN" altLang="en-US" sz="2400" b="1" dirty="0"/>
              <a:t> </a:t>
            </a:r>
            <a:r>
              <a:rPr kumimoji="1" lang="en-US" altLang="zh-CN" sz="2400" b="1" dirty="0"/>
              <a:t>bond</a:t>
            </a:r>
            <a:r>
              <a:rPr kumimoji="1" lang="zh-CN" altLang="en-US" sz="2400" b="1" dirty="0"/>
              <a:t>）</a:t>
            </a:r>
            <a:r>
              <a:rPr kumimoji="1" lang="zh-CN" altLang="en-US" sz="2400" dirty="0"/>
              <a:t>，一般用虚线表示。</a:t>
            </a:r>
          </a:p>
        </p:txBody>
      </p:sp>
      <p:sp>
        <p:nvSpPr>
          <p:cNvPr id="3" name="Slide Number Placeholder 2">
            <a:extLst>
              <a:ext uri="{FF2B5EF4-FFF2-40B4-BE49-F238E27FC236}">
                <a16:creationId xmlns="" xmlns:a16="http://schemas.microsoft.com/office/drawing/2014/main" id="{BB1E4060-351C-8D4D-AAB2-8AFACAC26CBE}"/>
              </a:ext>
            </a:extLst>
          </p:cNvPr>
          <p:cNvSpPr>
            <a:spLocks noGrp="1"/>
          </p:cNvSpPr>
          <p:nvPr>
            <p:ph type="sldNum" sz="quarter" idx="12"/>
          </p:nvPr>
        </p:nvSpPr>
        <p:spPr/>
        <p:txBody>
          <a:bodyPr/>
          <a:lstStyle/>
          <a:p>
            <a:fld id="{8A7A6979-0714-4377-B894-6BE4C2D6E202}" type="slidenum">
              <a:rPr lang="en-US" smtClean="0"/>
              <a:pPr/>
              <a:t>16</a:t>
            </a:fld>
            <a:endParaRPr lang="en-US" dirty="0"/>
          </a:p>
        </p:txBody>
      </p:sp>
    </p:spTree>
    <p:extLst>
      <p:ext uri="{BB962C8B-B14F-4D97-AF65-F5344CB8AC3E}">
        <p14:creationId xmlns:p14="http://schemas.microsoft.com/office/powerpoint/2010/main" val="13205552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A7A6979-0714-4377-B894-6BE4C2D6E202}" type="slidenum">
              <a:rPr lang="en-US" smtClean="0"/>
              <a:pPr/>
              <a:t>17</a:t>
            </a:fld>
            <a:endParaRPr lang="en-US" dirty="0"/>
          </a:p>
        </p:txBody>
      </p:sp>
      <p:pic>
        <p:nvPicPr>
          <p:cNvPr id="5" name="图片 4"/>
          <p:cNvPicPr>
            <a:picLocks noChangeAspect="1"/>
          </p:cNvPicPr>
          <p:nvPr/>
        </p:nvPicPr>
        <p:blipFill>
          <a:blip r:embed="rId2"/>
          <a:stretch>
            <a:fillRect/>
          </a:stretch>
        </p:blipFill>
        <p:spPr>
          <a:xfrm>
            <a:off x="1313542" y="801913"/>
            <a:ext cx="9503993" cy="4880429"/>
          </a:xfrm>
          <a:prstGeom prst="rect">
            <a:avLst/>
          </a:prstGeom>
        </p:spPr>
      </p:pic>
    </p:spTree>
    <p:extLst>
      <p:ext uri="{BB962C8B-B14F-4D97-AF65-F5344CB8AC3E}">
        <p14:creationId xmlns:p14="http://schemas.microsoft.com/office/powerpoint/2010/main" val="671286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p:cNvSpPr txBox="1"/>
          <p:nvPr/>
        </p:nvSpPr>
        <p:spPr>
          <a:xfrm>
            <a:off x="612056" y="979698"/>
            <a:ext cx="6778715" cy="523220"/>
          </a:xfrm>
          <a:prstGeom prst="rect">
            <a:avLst/>
          </a:prstGeom>
          <a:noFill/>
        </p:spPr>
        <p:txBody>
          <a:bodyPr wrap="none" rtlCol="0">
            <a:spAutoFit/>
          </a:bodyPr>
          <a:lstStyle/>
          <a:p>
            <a:r>
              <a:rPr kumimoji="1" lang="zh-CN" altLang="en-US" sz="2800" b="1" dirty="0"/>
              <a:t>范德华力（</a:t>
            </a:r>
            <a:r>
              <a:rPr kumimoji="1" lang="en-US" altLang="zh-CN" sz="2800" b="1" dirty="0"/>
              <a:t>van</a:t>
            </a:r>
            <a:r>
              <a:rPr kumimoji="1" lang="zh-CN" altLang="en-US" sz="2800" b="1" dirty="0"/>
              <a:t> </a:t>
            </a:r>
            <a:r>
              <a:rPr kumimoji="1" lang="en-US" altLang="zh-CN" sz="2800" b="1" dirty="0"/>
              <a:t>der</a:t>
            </a:r>
            <a:r>
              <a:rPr kumimoji="1" lang="zh-CN" altLang="en-US" sz="2800" b="1" dirty="0"/>
              <a:t> </a:t>
            </a:r>
            <a:r>
              <a:rPr kumimoji="1" lang="en-US" altLang="zh-CN" sz="2800" b="1" dirty="0"/>
              <a:t>Waals</a:t>
            </a:r>
            <a:r>
              <a:rPr kumimoji="1" lang="zh-CN" altLang="en-US" sz="2800" b="1" dirty="0"/>
              <a:t> </a:t>
            </a:r>
            <a:r>
              <a:rPr kumimoji="1" lang="en-US" altLang="zh-CN" sz="2800" b="1" dirty="0"/>
              <a:t>interactions</a:t>
            </a:r>
            <a:r>
              <a:rPr kumimoji="1" lang="zh-CN" altLang="en-US" sz="2800" b="1" dirty="0"/>
              <a:t>）</a:t>
            </a:r>
            <a:endParaRPr kumimoji="1" lang="en-US" altLang="zh-CN" sz="2800" b="1" dirty="0"/>
          </a:p>
        </p:txBody>
      </p:sp>
      <p:sp>
        <p:nvSpPr>
          <p:cNvPr id="6" name="TextBox 5"/>
          <p:cNvSpPr txBox="1"/>
          <p:nvPr/>
        </p:nvSpPr>
        <p:spPr>
          <a:xfrm>
            <a:off x="612056" y="2364285"/>
            <a:ext cx="6835414" cy="3416320"/>
          </a:xfrm>
          <a:prstGeom prst="rect">
            <a:avLst/>
          </a:prstGeom>
          <a:noFill/>
        </p:spPr>
        <p:txBody>
          <a:bodyPr wrap="square" rtlCol="0">
            <a:spAutoFit/>
          </a:bodyPr>
          <a:lstStyle/>
          <a:p>
            <a:pPr>
              <a:lnSpc>
                <a:spcPct val="150000"/>
              </a:lnSpc>
            </a:pPr>
            <a:r>
              <a:rPr kumimoji="1" lang="zh-CN" altLang="en-US" sz="2400" dirty="0"/>
              <a:t>分子与分子之间的作用力为范德华力，也叫分子间作用力。</a:t>
            </a:r>
            <a:endParaRPr kumimoji="1" lang="en-US" altLang="zh-CN" sz="2400" dirty="0"/>
          </a:p>
          <a:p>
            <a:pPr>
              <a:lnSpc>
                <a:spcPct val="150000"/>
              </a:lnSpc>
            </a:pPr>
            <a:endParaRPr kumimoji="1" lang="en-US" altLang="zh-CN" sz="2400" dirty="0"/>
          </a:p>
          <a:p>
            <a:pPr>
              <a:lnSpc>
                <a:spcPct val="150000"/>
              </a:lnSpc>
            </a:pPr>
            <a:r>
              <a:rPr kumimoji="1" lang="zh-CN" altLang="en-US" sz="2400" dirty="0"/>
              <a:t>产生原因：</a:t>
            </a:r>
            <a:endParaRPr kumimoji="1" lang="en-US" altLang="zh-CN" sz="2400" dirty="0"/>
          </a:p>
          <a:p>
            <a:pPr>
              <a:lnSpc>
                <a:spcPct val="150000"/>
              </a:lnSpc>
            </a:pPr>
            <a:r>
              <a:rPr kumimoji="1" lang="zh-CN" altLang="en-US" sz="2400" dirty="0"/>
              <a:t>核外电子不是永远平均分布的，而是不断运动的。</a:t>
            </a:r>
            <a:endParaRPr kumimoji="1" lang="en-US" altLang="zh-CN" sz="2400" dirty="0"/>
          </a:p>
          <a:p>
            <a:pPr>
              <a:lnSpc>
                <a:spcPct val="150000"/>
              </a:lnSpc>
            </a:pPr>
            <a:r>
              <a:rPr kumimoji="1" lang="zh-CN" altLang="en-US" sz="2400" dirty="0"/>
              <a:t>非极性共价键也存在正电荷区和负电荷区。</a:t>
            </a:r>
            <a:endParaRPr kumimoji="1" lang="en-US" altLang="zh-CN" sz="2400" dirty="0"/>
          </a:p>
        </p:txBody>
      </p:sp>
      <p:sp>
        <p:nvSpPr>
          <p:cNvPr id="2" name="Slide Number Placeholder 1">
            <a:extLst>
              <a:ext uri="{FF2B5EF4-FFF2-40B4-BE49-F238E27FC236}">
                <a16:creationId xmlns="" xmlns:a16="http://schemas.microsoft.com/office/drawing/2014/main" id="{625691C2-603F-C94C-BE5F-4C80CEB761F9}"/>
              </a:ext>
            </a:extLst>
          </p:cNvPr>
          <p:cNvSpPr>
            <a:spLocks noGrp="1"/>
          </p:cNvSpPr>
          <p:nvPr>
            <p:ph type="sldNum" sz="quarter" idx="12"/>
          </p:nvPr>
        </p:nvSpPr>
        <p:spPr/>
        <p:txBody>
          <a:bodyPr/>
          <a:lstStyle/>
          <a:p>
            <a:fld id="{8A7A6979-0714-4377-B894-6BE4C2D6E202}" type="slidenum">
              <a:rPr lang="en-US" smtClean="0"/>
              <a:pPr/>
              <a:t>18</a:t>
            </a:fld>
            <a:endParaRPr lang="en-US" dirty="0"/>
          </a:p>
        </p:txBody>
      </p:sp>
      <p:pic>
        <p:nvPicPr>
          <p:cNvPr id="3" name="图片 2"/>
          <p:cNvPicPr>
            <a:picLocks noChangeAspect="1"/>
          </p:cNvPicPr>
          <p:nvPr/>
        </p:nvPicPr>
        <p:blipFill>
          <a:blip r:embed="rId3"/>
          <a:stretch>
            <a:fillRect/>
          </a:stretch>
        </p:blipFill>
        <p:spPr>
          <a:xfrm>
            <a:off x="8011886" y="489152"/>
            <a:ext cx="3569996" cy="5479123"/>
          </a:xfrm>
          <a:prstGeom prst="rect">
            <a:avLst/>
          </a:prstGeom>
        </p:spPr>
      </p:pic>
    </p:spTree>
    <p:extLst>
      <p:ext uri="{BB962C8B-B14F-4D97-AF65-F5344CB8AC3E}">
        <p14:creationId xmlns:p14="http://schemas.microsoft.com/office/powerpoint/2010/main" val="612543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58" name="Object 10"/>
          <p:cNvGraphicFramePr>
            <a:graphicFrameLocks noChangeAspect="1"/>
          </p:cNvGraphicFramePr>
          <p:nvPr>
            <p:extLst>
              <p:ext uri="{D42A27DB-BD31-4B8C-83A1-F6EECF244321}">
                <p14:modId xmlns:p14="http://schemas.microsoft.com/office/powerpoint/2010/main" val="893977919"/>
              </p:ext>
            </p:extLst>
          </p:nvPr>
        </p:nvGraphicFramePr>
        <p:xfrm>
          <a:off x="8861619" y="2980384"/>
          <a:ext cx="2046288" cy="1870075"/>
        </p:xfrm>
        <a:graphic>
          <a:graphicData uri="http://schemas.openxmlformats.org/presentationml/2006/ole">
            <mc:AlternateContent xmlns:mc="http://schemas.openxmlformats.org/markup-compatibility/2006">
              <mc:Choice xmlns:v="urn:schemas-microsoft-com:vml" Requires="v">
                <p:oleObj spid="_x0000_s2565" name="Image" r:id="rId3" imgW="2350865" imgH="2147547" progId="Photoshop.Image.5">
                  <p:embed/>
                </p:oleObj>
              </mc:Choice>
              <mc:Fallback>
                <p:oleObj name="Image" r:id="rId3" imgW="2350865" imgH="2147547" progId="Photoshop.Image.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1619" y="2980384"/>
                        <a:ext cx="2046288"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056" name="Picture 8" descr="C:\Documents and Settings\Yan\My Documents\Yan\Teaching -生物学导论\IMAGES\第4章\4-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6020" y="4428184"/>
            <a:ext cx="2308225" cy="23082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2617733" y="1944632"/>
            <a:ext cx="6956535" cy="370505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en-US" altLang="zh-CN" sz="3200" dirty="0" smtClean="0">
                <a:solidFill>
                  <a:schemeClr val="bg1"/>
                </a:solidFill>
                <a:latin typeface="KaiTi" charset="-122"/>
                <a:ea typeface="KaiTi" charset="-122"/>
                <a:cs typeface="KaiTi" charset="-122"/>
              </a:rPr>
              <a:t>2.1  </a:t>
            </a:r>
            <a:r>
              <a:rPr lang="ja-JP" altLang="en-US" sz="3200" dirty="0">
                <a:solidFill>
                  <a:schemeClr val="bg1"/>
                </a:solidFill>
                <a:latin typeface="KaiTi" charset="-122"/>
                <a:ea typeface="KaiTi" charset="-122"/>
                <a:cs typeface="KaiTi" charset="-122"/>
              </a:rPr>
              <a:t>生物的元素组成</a:t>
            </a:r>
            <a:endParaRPr lang="en-US" altLang="ja-JP" sz="3200" dirty="0">
              <a:solidFill>
                <a:schemeClr val="bg1"/>
              </a:solidFill>
              <a:latin typeface="KaiTi" charset="-122"/>
              <a:ea typeface="KaiTi" charset="-122"/>
              <a:cs typeface="KaiTi" charset="-122"/>
            </a:endParaRPr>
          </a:p>
          <a:p>
            <a:pPr marL="0" indent="0" algn="just">
              <a:buNone/>
            </a:pPr>
            <a:r>
              <a:rPr lang="en-US" altLang="zh-CN" sz="3200" dirty="0" smtClean="0">
                <a:solidFill>
                  <a:schemeClr val="bg1"/>
                </a:solidFill>
                <a:latin typeface="KaiTi" charset="-122"/>
                <a:ea typeface="KaiTi" charset="-122"/>
                <a:cs typeface="KaiTi" charset="-122"/>
              </a:rPr>
              <a:t>2.2  </a:t>
            </a:r>
            <a:r>
              <a:rPr lang="zh-CN" altLang="en-US" sz="3200" dirty="0">
                <a:solidFill>
                  <a:schemeClr val="bg1"/>
                </a:solidFill>
                <a:latin typeface="KaiTi" charset="-122"/>
                <a:ea typeface="KaiTi" charset="-122"/>
                <a:cs typeface="KaiTi" charset="-122"/>
              </a:rPr>
              <a:t>糖类化合物</a:t>
            </a:r>
          </a:p>
          <a:p>
            <a:pPr marL="0" indent="0" algn="just">
              <a:buNone/>
            </a:pPr>
            <a:r>
              <a:rPr lang="en-US" altLang="zh-CN" sz="3200" dirty="0" smtClean="0">
                <a:solidFill>
                  <a:schemeClr val="bg1"/>
                </a:solidFill>
                <a:latin typeface="KaiTi" charset="-122"/>
                <a:ea typeface="KaiTi" charset="-122"/>
                <a:cs typeface="KaiTi" charset="-122"/>
              </a:rPr>
              <a:t>2.3  </a:t>
            </a:r>
            <a:r>
              <a:rPr lang="zh-CN" altLang="en-US" sz="3200" dirty="0">
                <a:solidFill>
                  <a:schemeClr val="bg1"/>
                </a:solidFill>
                <a:latin typeface="KaiTi" charset="-122"/>
                <a:ea typeface="KaiTi" charset="-122"/>
                <a:cs typeface="KaiTi" charset="-122"/>
              </a:rPr>
              <a:t>脂类化合物</a:t>
            </a:r>
          </a:p>
          <a:p>
            <a:pPr marL="0" indent="0" algn="just">
              <a:buNone/>
            </a:pPr>
            <a:r>
              <a:rPr lang="en-US" altLang="zh-CN" sz="3200" dirty="0" smtClean="0">
                <a:solidFill>
                  <a:schemeClr val="bg1"/>
                </a:solidFill>
                <a:latin typeface="KaiTi" charset="-122"/>
                <a:ea typeface="KaiTi" charset="-122"/>
                <a:cs typeface="KaiTi" charset="-122"/>
              </a:rPr>
              <a:t>2.4  </a:t>
            </a:r>
            <a:r>
              <a:rPr lang="zh-CN" altLang="en-US" sz="3200" dirty="0">
                <a:solidFill>
                  <a:schemeClr val="bg1"/>
                </a:solidFill>
                <a:latin typeface="KaiTi" charset="-122"/>
                <a:ea typeface="KaiTi" charset="-122"/>
                <a:cs typeface="KaiTi" charset="-122"/>
              </a:rPr>
              <a:t>蛋白质</a:t>
            </a:r>
          </a:p>
          <a:p>
            <a:pPr marL="0" indent="0" algn="just">
              <a:buNone/>
            </a:pPr>
            <a:r>
              <a:rPr lang="en-US" altLang="zh-CN" sz="3200" dirty="0" smtClean="0">
                <a:solidFill>
                  <a:schemeClr val="bg1"/>
                </a:solidFill>
                <a:latin typeface="KaiTi" charset="-122"/>
                <a:ea typeface="KaiTi" charset="-122"/>
                <a:cs typeface="KaiTi" charset="-122"/>
              </a:rPr>
              <a:t>2.5  </a:t>
            </a:r>
            <a:r>
              <a:rPr lang="zh-CN" altLang="en-US" sz="3200" dirty="0">
                <a:solidFill>
                  <a:schemeClr val="bg1"/>
                </a:solidFill>
                <a:latin typeface="KaiTi" charset="-122"/>
                <a:ea typeface="KaiTi" charset="-122"/>
                <a:cs typeface="KaiTi" charset="-122"/>
              </a:rPr>
              <a:t>核酸</a:t>
            </a:r>
          </a:p>
        </p:txBody>
      </p:sp>
      <p:sp>
        <p:nvSpPr>
          <p:cNvPr id="5" name="TextBox 4"/>
          <p:cNvSpPr txBox="1"/>
          <p:nvPr/>
        </p:nvSpPr>
        <p:spPr>
          <a:xfrm>
            <a:off x="4387840" y="767255"/>
            <a:ext cx="3416320" cy="646331"/>
          </a:xfrm>
          <a:prstGeom prst="rect">
            <a:avLst/>
          </a:prstGeom>
          <a:noFill/>
        </p:spPr>
        <p:txBody>
          <a:bodyPr wrap="none" rtlCol="0">
            <a:spAutoFit/>
          </a:bodyPr>
          <a:lstStyle/>
          <a:p>
            <a:r>
              <a:rPr kumimoji="1" lang="zh-CN" altLang="en-US" sz="3600" dirty="0">
                <a:solidFill>
                  <a:schemeClr val="bg1"/>
                </a:solidFill>
              </a:rPr>
              <a:t>生命的物质基础</a:t>
            </a:r>
          </a:p>
        </p:txBody>
      </p:sp>
    </p:spTree>
    <p:extLst>
      <p:ext uri="{BB962C8B-B14F-4D97-AF65-F5344CB8AC3E}">
        <p14:creationId xmlns:p14="http://schemas.microsoft.com/office/powerpoint/2010/main" val="1632816364"/>
      </p:ext>
    </p:extLst>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695877" y="360681"/>
            <a:ext cx="43172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a:t>
            </a:r>
            <a:r>
              <a:rPr lang="ja-JP" altLang="en-US" sz="3200" dirty="0">
                <a:solidFill>
                  <a:srgbClr val="0070C0"/>
                </a:solidFill>
                <a:effectLst>
                  <a:outerShdw blurRad="38100" dist="38100" dir="2700000" algn="tl">
                    <a:srgbClr val="000000"/>
                  </a:outerShdw>
                </a:effectLst>
                <a:latin typeface="黑体" charset="-122"/>
                <a:ea typeface="黑体" charset="-122"/>
              </a:rPr>
              <a:t>生物大分子</a:t>
            </a:r>
            <a:r>
              <a:rPr lang="zh-CN" altLang="en-US" sz="3200" dirty="0">
                <a:solidFill>
                  <a:srgbClr val="0070C0"/>
                </a:solidFill>
                <a:effectLst>
                  <a:outerShdw blurRad="38100" dist="38100" dir="2700000" algn="tl">
                    <a:srgbClr val="000000"/>
                  </a:outerShdw>
                </a:effectLst>
                <a:latin typeface="黑体" charset="-122"/>
                <a:ea typeface="黑体" charset="-122"/>
              </a:rPr>
              <a:t>与碳骨架</a:t>
            </a:r>
            <a:endParaRPr lang="zh-CN" altLang="en-US" sz="2800" dirty="0">
              <a:solidFill>
                <a:srgbClr val="0070C0"/>
              </a:solidFill>
              <a:effectLst>
                <a:outerShdw blurRad="38100" dist="38100" dir="2700000" algn="tl">
                  <a:srgbClr val="000000"/>
                </a:outerShdw>
              </a:effectLst>
              <a:latin typeface="黑体" charset="-122"/>
              <a:ea typeface="黑体" charset="-122"/>
            </a:endParaRPr>
          </a:p>
        </p:txBody>
      </p:sp>
      <p:sp>
        <p:nvSpPr>
          <p:cNvPr id="5" name="TextBox 4"/>
          <p:cNvSpPr txBox="1"/>
          <p:nvPr/>
        </p:nvSpPr>
        <p:spPr>
          <a:xfrm>
            <a:off x="411339" y="1073699"/>
            <a:ext cx="7273293" cy="2862322"/>
          </a:xfrm>
          <a:prstGeom prst="rect">
            <a:avLst/>
          </a:prstGeom>
          <a:noFill/>
        </p:spPr>
        <p:txBody>
          <a:bodyPr wrap="square" rtlCol="0">
            <a:spAutoFit/>
          </a:bodyPr>
          <a:lstStyle/>
          <a:p>
            <a:pPr marL="342900" indent="-342900">
              <a:lnSpc>
                <a:spcPct val="150000"/>
              </a:lnSpc>
              <a:buFont typeface="Arial" charset="0"/>
              <a:buChar char="•"/>
            </a:pPr>
            <a:r>
              <a:rPr kumimoji="1" lang="zh-CN" altLang="en-US" sz="2400" dirty="0"/>
              <a:t>碳原子间可以相互连接成链或成环，形成各种生物大分子（多糖，脂肪，蛋白质，核酸等）的基本结构，即碳骨架。</a:t>
            </a:r>
            <a:endParaRPr kumimoji="1" lang="en-US" altLang="zh-CN" sz="2400" dirty="0"/>
          </a:p>
          <a:p>
            <a:pPr marL="342900" indent="-342900">
              <a:lnSpc>
                <a:spcPct val="150000"/>
              </a:lnSpc>
              <a:buFont typeface="Arial" charset="0"/>
              <a:buChar char="•"/>
            </a:pPr>
            <a:endParaRPr kumimoji="1" lang="en-US" altLang="zh-CN" sz="2400" dirty="0"/>
          </a:p>
          <a:p>
            <a:pPr marL="342900" indent="-342900">
              <a:lnSpc>
                <a:spcPct val="150000"/>
              </a:lnSpc>
              <a:buFont typeface="Arial" charset="0"/>
              <a:buChar char="•"/>
            </a:pPr>
            <a:r>
              <a:rPr kumimoji="1" lang="zh-CN" altLang="en-US" sz="2400" dirty="0"/>
              <a:t>碳骨架结构、长短决定了有机化合物的基本性质。</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689" y="207854"/>
            <a:ext cx="3349297" cy="636668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39" y="4234215"/>
            <a:ext cx="5471892" cy="1956273"/>
          </a:xfrm>
          <a:prstGeom prst="rect">
            <a:avLst/>
          </a:prstGeom>
        </p:spPr>
      </p:pic>
      <p:sp>
        <p:nvSpPr>
          <p:cNvPr id="9" name="Slide Number Placeholder 8">
            <a:extLst>
              <a:ext uri="{FF2B5EF4-FFF2-40B4-BE49-F238E27FC236}">
                <a16:creationId xmlns="" xmlns:a16="http://schemas.microsoft.com/office/drawing/2014/main" id="{50FAD26D-7D1D-534B-AAA5-6C52EA7B3EAC}"/>
              </a:ext>
            </a:extLst>
          </p:cNvPr>
          <p:cNvSpPr>
            <a:spLocks noGrp="1"/>
          </p:cNvSpPr>
          <p:nvPr>
            <p:ph type="sldNum" sz="quarter" idx="12"/>
          </p:nvPr>
        </p:nvSpPr>
        <p:spPr>
          <a:xfrm>
            <a:off x="11371570" y="6291072"/>
            <a:ext cx="365760" cy="365760"/>
          </a:xfrm>
        </p:spPr>
        <p:txBody>
          <a:bodyPr/>
          <a:lstStyle/>
          <a:p>
            <a:fld id="{8A7A6979-0714-4377-B894-6BE4C2D6E202}" type="slidenum">
              <a:rPr lang="en-US" smtClean="0"/>
              <a:pPr/>
              <a:t>19</a:t>
            </a:fld>
            <a:endParaRPr lang="en-US" dirty="0"/>
          </a:p>
        </p:txBody>
      </p:sp>
    </p:spTree>
    <p:extLst>
      <p:ext uri="{BB962C8B-B14F-4D97-AF65-F5344CB8AC3E}">
        <p14:creationId xmlns:p14="http://schemas.microsoft.com/office/powerpoint/2010/main" val="1397451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8420" name="Rectangle 1028"/>
          <p:cNvSpPr>
            <a:spLocks noChangeArrowheads="1"/>
          </p:cNvSpPr>
          <p:nvPr/>
        </p:nvSpPr>
        <p:spPr bwMode="auto">
          <a:xfrm>
            <a:off x="329184" y="1204942"/>
            <a:ext cx="604049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342900" indent="-342900">
              <a:lnSpc>
                <a:spcPct val="150000"/>
              </a:lnSpc>
              <a:buFont typeface="Wingdings" pitchFamily="2" charset="2"/>
              <a:buChar char="v"/>
            </a:pPr>
            <a:r>
              <a:rPr lang="zh-CN" altLang="en-US" sz="2400" dirty="0">
                <a:latin typeface="+mn-ea"/>
              </a:rPr>
              <a:t>生物大分子除了含有碳骨架，还含有各种功能基团。</a:t>
            </a:r>
            <a:endParaRPr lang="en-US" altLang="zh-CN" sz="2400" dirty="0">
              <a:latin typeface="+mn-ea"/>
            </a:endParaRPr>
          </a:p>
          <a:p>
            <a:pPr marL="342900" indent="-342900">
              <a:lnSpc>
                <a:spcPct val="150000"/>
              </a:lnSpc>
              <a:buFont typeface="Wingdings" pitchFamily="2" charset="2"/>
              <a:buChar char="v"/>
            </a:pPr>
            <a:r>
              <a:rPr lang="zh-CN" altLang="en-US" sz="2400" dirty="0">
                <a:latin typeface="+mn-ea"/>
              </a:rPr>
              <a:t>主要含有羟（</a:t>
            </a:r>
            <a:r>
              <a:rPr lang="en-US" altLang="zh-CN" sz="2400" dirty="0" err="1">
                <a:latin typeface="+mn-ea"/>
              </a:rPr>
              <a:t>qiang</a:t>
            </a:r>
            <a:r>
              <a:rPr lang="zh-CN" altLang="en-US" sz="2400" dirty="0">
                <a:latin typeface="+mn-ea"/>
              </a:rPr>
              <a:t>）基、羰（</a:t>
            </a:r>
            <a:r>
              <a:rPr lang="en-US" altLang="zh-CN" sz="2400" dirty="0">
                <a:latin typeface="+mn-ea"/>
              </a:rPr>
              <a:t>tang</a:t>
            </a:r>
            <a:r>
              <a:rPr lang="zh-CN" altLang="en-US" sz="2400" dirty="0">
                <a:latin typeface="+mn-ea"/>
              </a:rPr>
              <a:t>）基、羧（</a:t>
            </a:r>
            <a:r>
              <a:rPr lang="en-US" altLang="zh-CN" sz="2400" dirty="0" err="1">
                <a:latin typeface="+mn-ea"/>
              </a:rPr>
              <a:t>suo</a:t>
            </a:r>
            <a:r>
              <a:rPr lang="zh-CN" altLang="en-US" sz="2400" dirty="0">
                <a:latin typeface="+mn-ea"/>
              </a:rPr>
              <a:t>）基和氨基等功能基团， 这些功能基团几乎都是极性基团。</a:t>
            </a:r>
            <a:endParaRPr lang="en-US" altLang="zh-CN" sz="2400" dirty="0">
              <a:latin typeface="+mn-ea"/>
            </a:endParaRPr>
          </a:p>
          <a:p>
            <a:pPr marL="342900" indent="-342900">
              <a:lnSpc>
                <a:spcPct val="150000"/>
              </a:lnSpc>
              <a:buFont typeface="Wingdings" pitchFamily="2" charset="2"/>
              <a:buChar char="v"/>
            </a:pPr>
            <a:r>
              <a:rPr lang="zh-CN" altLang="en-US" sz="2400" dirty="0">
                <a:latin typeface="+mn-ea"/>
              </a:rPr>
              <a:t>功能基团的极性使得生物分子具有亲水性，有利于这些化合物稳定于有大量水分子存在的细胞中。</a:t>
            </a:r>
          </a:p>
        </p:txBody>
      </p:sp>
      <p:pic>
        <p:nvPicPr>
          <p:cNvPr id="188424" name="Picture 1032" descr="C:\Documents and Settings\Yan\My Documents\Yan\Teaching -生物学导论\Images-Small\第4章\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419" y="533400"/>
            <a:ext cx="4498975" cy="5867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 xmlns:a16="http://schemas.microsoft.com/office/drawing/2014/main" id="{FFFDB9C5-BEA8-B841-B46D-E5EAC721CC5A}"/>
              </a:ext>
            </a:extLst>
          </p:cNvPr>
          <p:cNvSpPr>
            <a:spLocks noGrp="1"/>
          </p:cNvSpPr>
          <p:nvPr>
            <p:ph type="sldNum" sz="quarter" idx="12"/>
          </p:nvPr>
        </p:nvSpPr>
        <p:spPr>
          <a:xfrm>
            <a:off x="11197834" y="6217920"/>
            <a:ext cx="365760" cy="365760"/>
          </a:xfrm>
        </p:spPr>
        <p:txBody>
          <a:bodyPr/>
          <a:lstStyle/>
          <a:p>
            <a:fld id="{8A7A6979-0714-4377-B894-6BE4C2D6E202}" type="slidenum">
              <a:rPr lang="en-US" smtClean="0"/>
              <a:pPr/>
              <a:t>20</a:t>
            </a:fld>
            <a:endParaRPr lang="en-US" dirty="0"/>
          </a:p>
        </p:txBody>
      </p:sp>
      <p:sp>
        <p:nvSpPr>
          <p:cNvPr id="8" name="Rectangle 6">
            <a:extLst>
              <a:ext uri="{FF2B5EF4-FFF2-40B4-BE49-F238E27FC236}">
                <a16:creationId xmlns="" xmlns:a16="http://schemas.microsoft.com/office/drawing/2014/main" id="{93902D85-8643-C04A-8C70-E3D8BFA0797C}"/>
              </a:ext>
            </a:extLst>
          </p:cNvPr>
          <p:cNvSpPr>
            <a:spLocks noChangeArrowheads="1"/>
          </p:cNvSpPr>
          <p:nvPr/>
        </p:nvSpPr>
        <p:spPr bwMode="auto">
          <a:xfrm>
            <a:off x="695877" y="360681"/>
            <a:ext cx="22653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功能基团</a:t>
            </a:r>
            <a:endParaRPr lang="zh-CN" altLang="en-US" sz="2800" dirty="0">
              <a:solidFill>
                <a:srgbClr val="0070C0"/>
              </a:solidFill>
              <a:effectLst>
                <a:outerShdw blurRad="38100" dist="38100" dir="2700000" algn="tl">
                  <a:srgbClr val="000000"/>
                </a:outerShdw>
              </a:effectLst>
              <a:latin typeface="黑体" charset="-122"/>
              <a:ea typeface="黑体" charset="-122"/>
            </a:endParaRPr>
          </a:p>
        </p:txBody>
      </p:sp>
    </p:spTree>
    <p:extLst>
      <p:ext uri="{BB962C8B-B14F-4D97-AF65-F5344CB8AC3E}">
        <p14:creationId xmlns:p14="http://schemas.microsoft.com/office/powerpoint/2010/main" val="1401507417"/>
      </p:ext>
    </p:extLst>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 name="Rectangle 6">
            <a:extLst>
              <a:ext uri="{FF2B5EF4-FFF2-40B4-BE49-F238E27FC236}">
                <a16:creationId xmlns="" xmlns:a16="http://schemas.microsoft.com/office/drawing/2014/main" id="{93902D85-8643-C04A-8C70-E3D8BFA0797C}"/>
              </a:ext>
            </a:extLst>
          </p:cNvPr>
          <p:cNvSpPr>
            <a:spLocks noChangeArrowheads="1"/>
          </p:cNvSpPr>
          <p:nvPr/>
        </p:nvSpPr>
        <p:spPr bwMode="auto">
          <a:xfrm>
            <a:off x="695877" y="360681"/>
            <a:ext cx="267573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同分异构体</a:t>
            </a:r>
            <a:endParaRPr lang="zh-CN" altLang="en-US" sz="2800" dirty="0">
              <a:solidFill>
                <a:srgbClr val="0070C0"/>
              </a:solidFill>
              <a:effectLst>
                <a:outerShdw blurRad="38100" dist="38100" dir="2700000" algn="tl">
                  <a:srgbClr val="000000"/>
                </a:outerShdw>
              </a:effectLst>
              <a:latin typeface="黑体" charset="-122"/>
              <a:ea typeface="黑体" charset="-122"/>
            </a:endParaRPr>
          </a:p>
        </p:txBody>
      </p:sp>
      <p:sp>
        <p:nvSpPr>
          <p:cNvPr id="6" name="Rectangle 1028">
            <a:extLst>
              <a:ext uri="{FF2B5EF4-FFF2-40B4-BE49-F238E27FC236}">
                <a16:creationId xmlns="" xmlns:a16="http://schemas.microsoft.com/office/drawing/2014/main" id="{16F9A491-BBC5-E244-A7A3-3E9199CFD20A}"/>
              </a:ext>
            </a:extLst>
          </p:cNvPr>
          <p:cNvSpPr>
            <a:spLocks noChangeArrowheads="1"/>
          </p:cNvSpPr>
          <p:nvPr/>
        </p:nvSpPr>
        <p:spPr bwMode="auto">
          <a:xfrm>
            <a:off x="362211" y="1383286"/>
            <a:ext cx="582099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zh-CN" altLang="en-US" sz="2400" dirty="0">
                <a:latin typeface="+mn-ea"/>
              </a:rPr>
              <a:t>同分异构体（</a:t>
            </a:r>
            <a:r>
              <a:rPr lang="en-US" altLang="zh-CN" sz="2400" dirty="0">
                <a:latin typeface="+mn-ea"/>
              </a:rPr>
              <a:t>isomers</a:t>
            </a:r>
            <a:r>
              <a:rPr lang="zh-CN" altLang="en-US" sz="2400" dirty="0">
                <a:latin typeface="+mn-ea"/>
              </a:rPr>
              <a:t>）指分子式相同但</a:t>
            </a:r>
            <a:r>
              <a:rPr lang="zh-CN" altLang="en-US" sz="2400" dirty="0">
                <a:solidFill>
                  <a:srgbClr val="FF0000"/>
                </a:solidFill>
                <a:latin typeface="+mn-ea"/>
              </a:rPr>
              <a:t>结构和性质不同</a:t>
            </a:r>
            <a:r>
              <a:rPr lang="zh-CN" altLang="en-US" sz="2400" dirty="0">
                <a:latin typeface="+mn-ea"/>
              </a:rPr>
              <a:t>的化合物。以下三种形式：</a:t>
            </a:r>
            <a:endParaRPr lang="en-US" altLang="zh-CN" sz="2400" dirty="0">
              <a:latin typeface="+mn-ea"/>
            </a:endParaRPr>
          </a:p>
          <a:p>
            <a:pPr marL="342900" indent="-342900">
              <a:lnSpc>
                <a:spcPct val="150000"/>
              </a:lnSpc>
              <a:buFont typeface="Wingdings" pitchFamily="2" charset="2"/>
              <a:buChar char="v"/>
            </a:pPr>
            <a:r>
              <a:rPr lang="zh-CN" altLang="en-US" sz="2400" dirty="0">
                <a:latin typeface="+mn-ea"/>
              </a:rPr>
              <a:t>结构式异构：不同的共价键组合。</a:t>
            </a:r>
            <a:endParaRPr lang="en-US" altLang="zh-CN" sz="2400" dirty="0">
              <a:latin typeface="+mn-ea"/>
            </a:endParaRPr>
          </a:p>
          <a:p>
            <a:pPr marL="342900" indent="-342900">
              <a:lnSpc>
                <a:spcPct val="150000"/>
              </a:lnSpc>
              <a:buFont typeface="Wingdings" pitchFamily="2" charset="2"/>
              <a:buChar char="v"/>
            </a:pPr>
            <a:r>
              <a:rPr lang="zh-CN" altLang="en-US" sz="2400" dirty="0">
                <a:latin typeface="+mn-ea"/>
              </a:rPr>
              <a:t>顺反式异构：也叫几何式异构，共价键空间分布不同。</a:t>
            </a:r>
            <a:endParaRPr lang="en-US" altLang="zh-CN" sz="2400" dirty="0">
              <a:latin typeface="+mn-ea"/>
            </a:endParaRPr>
          </a:p>
          <a:p>
            <a:pPr marL="342900" indent="-342900">
              <a:lnSpc>
                <a:spcPct val="150000"/>
              </a:lnSpc>
              <a:buFont typeface="Wingdings" pitchFamily="2" charset="2"/>
              <a:buChar char="v"/>
            </a:pPr>
            <a:r>
              <a:rPr lang="zh-CN" altLang="en-US" sz="2400" dirty="0">
                <a:latin typeface="+mn-ea"/>
              </a:rPr>
              <a:t>对映式异构：互为镜像，类似左右手。手性分子存在旋光性，</a:t>
            </a:r>
            <a:r>
              <a:rPr lang="en-US" altLang="zh-CN" sz="2400" dirty="0">
                <a:latin typeface="+mn-ea"/>
              </a:rPr>
              <a:t>L</a:t>
            </a:r>
            <a:r>
              <a:rPr lang="zh-CN" altLang="en-US" sz="2400" dirty="0">
                <a:latin typeface="+mn-ea"/>
              </a:rPr>
              <a:t>为左旋，</a:t>
            </a:r>
            <a:r>
              <a:rPr lang="en-US" altLang="zh-CN" sz="2400" dirty="0">
                <a:latin typeface="+mn-ea"/>
              </a:rPr>
              <a:t>D</a:t>
            </a:r>
            <a:r>
              <a:rPr lang="zh-CN" altLang="en-US" sz="2400" dirty="0">
                <a:latin typeface="+mn-ea"/>
              </a:rPr>
              <a:t>为右旋。</a:t>
            </a:r>
          </a:p>
        </p:txBody>
      </p:sp>
      <p:pic>
        <p:nvPicPr>
          <p:cNvPr id="7" name="Picture 6" descr="04_07_Isomers-U.jpg">
            <a:extLst>
              <a:ext uri="{FF2B5EF4-FFF2-40B4-BE49-F238E27FC236}">
                <a16:creationId xmlns="" xmlns:a16="http://schemas.microsoft.com/office/drawing/2014/main" id="{C1BDF35A-88C7-5D4E-BF8C-7481FE013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7572" y="199644"/>
            <a:ext cx="5474208" cy="6437376"/>
          </a:xfrm>
          <a:prstGeom prst="rect">
            <a:avLst/>
          </a:prstGeom>
        </p:spPr>
      </p:pic>
      <p:sp>
        <p:nvSpPr>
          <p:cNvPr id="9" name="TextBox 8">
            <a:extLst>
              <a:ext uri="{FF2B5EF4-FFF2-40B4-BE49-F238E27FC236}">
                <a16:creationId xmlns="" xmlns:a16="http://schemas.microsoft.com/office/drawing/2014/main" id="{6FCC4C7F-1BB3-8A4E-9B73-639B1FC04E2F}"/>
              </a:ext>
            </a:extLst>
          </p:cNvPr>
          <p:cNvSpPr txBox="1"/>
          <p:nvPr/>
        </p:nvSpPr>
        <p:spPr>
          <a:xfrm>
            <a:off x="6296847" y="148288"/>
            <a:ext cx="2687250" cy="323165"/>
          </a:xfrm>
          <a:prstGeom prst="rect">
            <a:avLst/>
          </a:prstGeom>
          <a:noFill/>
        </p:spPr>
        <p:txBody>
          <a:bodyPr wrap="square" rtlCol="0">
            <a:spAutoFit/>
          </a:bodyPr>
          <a:lstStyle/>
          <a:p>
            <a:pPr eaLnBrk="0" hangingPunct="0"/>
            <a:r>
              <a:rPr lang="en-US" sz="1500" b="1" dirty="0">
                <a:solidFill>
                  <a:srgbClr val="000000"/>
                </a:solidFill>
                <a:latin typeface="Arial"/>
                <a:ea typeface="ＭＳ Ｐゴシック" charset="0"/>
                <a:cs typeface="Arial"/>
              </a:rPr>
              <a:t>(a) Structural isomers</a:t>
            </a:r>
          </a:p>
        </p:txBody>
      </p:sp>
      <p:sp>
        <p:nvSpPr>
          <p:cNvPr id="10" name="TextBox 9">
            <a:extLst>
              <a:ext uri="{FF2B5EF4-FFF2-40B4-BE49-F238E27FC236}">
                <a16:creationId xmlns="" xmlns:a16="http://schemas.microsoft.com/office/drawing/2014/main" id="{FA74128D-FAF5-C142-B39D-E4E4F497E82B}"/>
              </a:ext>
            </a:extLst>
          </p:cNvPr>
          <p:cNvSpPr txBox="1"/>
          <p:nvPr/>
        </p:nvSpPr>
        <p:spPr>
          <a:xfrm>
            <a:off x="6293672" y="2158780"/>
            <a:ext cx="2687250" cy="323165"/>
          </a:xfrm>
          <a:prstGeom prst="rect">
            <a:avLst/>
          </a:prstGeom>
          <a:noFill/>
        </p:spPr>
        <p:txBody>
          <a:bodyPr wrap="square" rtlCol="0">
            <a:spAutoFit/>
          </a:bodyPr>
          <a:lstStyle/>
          <a:p>
            <a:pPr eaLnBrk="0" hangingPunct="0"/>
            <a:r>
              <a:rPr lang="en-US" sz="1500" b="1" dirty="0">
                <a:solidFill>
                  <a:srgbClr val="000000"/>
                </a:solidFill>
                <a:latin typeface="Arial"/>
                <a:ea typeface="ＭＳ Ｐゴシック" charset="0"/>
                <a:cs typeface="Arial"/>
              </a:rPr>
              <a:t>(b) </a:t>
            </a:r>
            <a:r>
              <a:rPr lang="en-US" sz="1500" b="1" i="1" dirty="0" err="1">
                <a:solidFill>
                  <a:srgbClr val="000000"/>
                </a:solidFill>
                <a:latin typeface="Arial"/>
                <a:ea typeface="ＭＳ Ｐゴシック" charset="0"/>
                <a:cs typeface="Arial"/>
              </a:rPr>
              <a:t>Cis</a:t>
            </a:r>
            <a:r>
              <a:rPr lang="en-US" sz="1500" b="1" i="1" dirty="0">
                <a:solidFill>
                  <a:srgbClr val="000000"/>
                </a:solidFill>
                <a:latin typeface="Arial"/>
                <a:ea typeface="ＭＳ Ｐゴシック" charset="0"/>
                <a:cs typeface="Arial"/>
              </a:rPr>
              <a:t>-trans </a:t>
            </a:r>
            <a:r>
              <a:rPr lang="en-US" sz="1500" b="1" dirty="0">
                <a:solidFill>
                  <a:srgbClr val="000000"/>
                </a:solidFill>
                <a:latin typeface="Arial"/>
                <a:ea typeface="ＭＳ Ｐゴシック" charset="0"/>
                <a:cs typeface="Arial"/>
              </a:rPr>
              <a:t>isomers</a:t>
            </a:r>
          </a:p>
        </p:txBody>
      </p:sp>
      <p:sp>
        <p:nvSpPr>
          <p:cNvPr id="11" name="TextBox 10">
            <a:extLst>
              <a:ext uri="{FF2B5EF4-FFF2-40B4-BE49-F238E27FC236}">
                <a16:creationId xmlns="" xmlns:a16="http://schemas.microsoft.com/office/drawing/2014/main" id="{E4267BDB-91BF-674A-9845-28C935ED2F93}"/>
              </a:ext>
            </a:extLst>
          </p:cNvPr>
          <p:cNvSpPr txBox="1"/>
          <p:nvPr/>
        </p:nvSpPr>
        <p:spPr>
          <a:xfrm>
            <a:off x="7263317" y="1667290"/>
            <a:ext cx="1042600" cy="292388"/>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Pentane</a:t>
            </a:r>
          </a:p>
        </p:txBody>
      </p:sp>
      <p:sp>
        <p:nvSpPr>
          <p:cNvPr id="12" name="TextBox 11">
            <a:extLst>
              <a:ext uri="{FF2B5EF4-FFF2-40B4-BE49-F238E27FC236}">
                <a16:creationId xmlns="" xmlns:a16="http://schemas.microsoft.com/office/drawing/2014/main" id="{ABFEAC4A-A392-C842-A2D6-A90E0391AFE1}"/>
              </a:ext>
            </a:extLst>
          </p:cNvPr>
          <p:cNvSpPr txBox="1"/>
          <p:nvPr/>
        </p:nvSpPr>
        <p:spPr>
          <a:xfrm>
            <a:off x="6420671" y="3498630"/>
            <a:ext cx="2458652" cy="492443"/>
          </a:xfrm>
          <a:prstGeom prst="rect">
            <a:avLst/>
          </a:prstGeom>
          <a:noFill/>
        </p:spPr>
        <p:txBody>
          <a:bodyPr wrap="square" rtlCol="0">
            <a:spAutoFit/>
          </a:bodyPr>
          <a:lstStyle/>
          <a:p>
            <a:pPr eaLnBrk="0" hangingPunct="0"/>
            <a:r>
              <a:rPr lang="en-US" sz="1300" b="1" i="1" dirty="0" err="1">
                <a:solidFill>
                  <a:srgbClr val="000000"/>
                </a:solidFill>
                <a:latin typeface="Arial"/>
                <a:ea typeface="ＭＳ Ｐゴシック" charset="0"/>
                <a:cs typeface="Arial"/>
              </a:rPr>
              <a:t>cis</a:t>
            </a:r>
            <a:r>
              <a:rPr lang="en-US" sz="1300" b="1" dirty="0">
                <a:solidFill>
                  <a:srgbClr val="000000"/>
                </a:solidFill>
                <a:latin typeface="Arial"/>
                <a:ea typeface="ＭＳ Ｐゴシック" charset="0"/>
                <a:cs typeface="Arial"/>
              </a:rPr>
              <a:t> isomer: The two </a:t>
            </a:r>
            <a:r>
              <a:rPr lang="en-US" sz="1300" b="1" dirty="0" err="1">
                <a:solidFill>
                  <a:srgbClr val="000000"/>
                </a:solidFill>
                <a:latin typeface="Arial"/>
                <a:ea typeface="ＭＳ Ｐゴシック" charset="0"/>
                <a:cs typeface="Arial"/>
              </a:rPr>
              <a:t>Xs</a:t>
            </a:r>
            <a:r>
              <a:rPr lang="en-US" sz="1300" b="1" dirty="0">
                <a:solidFill>
                  <a:srgbClr val="000000"/>
                </a:solidFill>
                <a:latin typeface="Arial"/>
                <a:ea typeface="ＭＳ Ｐゴシック" charset="0"/>
                <a:cs typeface="Arial"/>
              </a:rPr>
              <a:t> are</a:t>
            </a:r>
          </a:p>
          <a:p>
            <a:pPr eaLnBrk="0" hangingPunct="0"/>
            <a:r>
              <a:rPr lang="en-US" sz="1300" b="1" dirty="0">
                <a:solidFill>
                  <a:srgbClr val="000000"/>
                </a:solidFill>
                <a:latin typeface="Arial"/>
                <a:ea typeface="ＭＳ Ｐゴシック" charset="0"/>
                <a:cs typeface="Arial"/>
              </a:rPr>
              <a:t>on the same side.</a:t>
            </a:r>
          </a:p>
        </p:txBody>
      </p:sp>
      <p:sp>
        <p:nvSpPr>
          <p:cNvPr id="13" name="TextBox 12">
            <a:extLst>
              <a:ext uri="{FF2B5EF4-FFF2-40B4-BE49-F238E27FC236}">
                <a16:creationId xmlns="" xmlns:a16="http://schemas.microsoft.com/office/drawing/2014/main" id="{E829BBF7-BEFA-7944-A8A8-B5B879628453}"/>
              </a:ext>
            </a:extLst>
          </p:cNvPr>
          <p:cNvSpPr txBox="1"/>
          <p:nvPr/>
        </p:nvSpPr>
        <p:spPr>
          <a:xfrm>
            <a:off x="9815312" y="1667290"/>
            <a:ext cx="1905000" cy="292388"/>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2-methyl butane</a:t>
            </a:r>
          </a:p>
        </p:txBody>
      </p:sp>
      <p:sp>
        <p:nvSpPr>
          <p:cNvPr id="14" name="TextBox 13">
            <a:extLst>
              <a:ext uri="{FF2B5EF4-FFF2-40B4-BE49-F238E27FC236}">
                <a16:creationId xmlns="" xmlns:a16="http://schemas.microsoft.com/office/drawing/2014/main" id="{1B1E7E60-76D3-7C4E-97A9-3310AF96DB15}"/>
              </a:ext>
            </a:extLst>
          </p:cNvPr>
          <p:cNvSpPr txBox="1"/>
          <p:nvPr/>
        </p:nvSpPr>
        <p:spPr>
          <a:xfrm>
            <a:off x="9069822" y="3498630"/>
            <a:ext cx="2832100" cy="492443"/>
          </a:xfrm>
          <a:prstGeom prst="rect">
            <a:avLst/>
          </a:prstGeom>
          <a:noFill/>
        </p:spPr>
        <p:txBody>
          <a:bodyPr wrap="square" rtlCol="0">
            <a:spAutoFit/>
          </a:bodyPr>
          <a:lstStyle/>
          <a:p>
            <a:pPr eaLnBrk="0" hangingPunct="0"/>
            <a:r>
              <a:rPr lang="en-US" sz="1300" b="1" i="1" dirty="0">
                <a:solidFill>
                  <a:srgbClr val="000000"/>
                </a:solidFill>
                <a:latin typeface="Arial"/>
                <a:ea typeface="ＭＳ Ｐゴシック" charset="0"/>
                <a:cs typeface="Arial"/>
              </a:rPr>
              <a:t>trans </a:t>
            </a:r>
            <a:r>
              <a:rPr lang="en-US" sz="1300" b="1" dirty="0">
                <a:solidFill>
                  <a:srgbClr val="000000"/>
                </a:solidFill>
                <a:latin typeface="Arial"/>
                <a:ea typeface="ＭＳ Ｐゴシック" charset="0"/>
                <a:cs typeface="Arial"/>
              </a:rPr>
              <a:t>isomer: The two </a:t>
            </a:r>
            <a:r>
              <a:rPr lang="en-US" sz="1300" b="1" dirty="0" err="1">
                <a:solidFill>
                  <a:srgbClr val="000000"/>
                </a:solidFill>
                <a:latin typeface="Arial"/>
                <a:ea typeface="ＭＳ Ｐゴシック" charset="0"/>
                <a:cs typeface="Arial"/>
              </a:rPr>
              <a:t>Xs</a:t>
            </a:r>
            <a:r>
              <a:rPr lang="en-US" sz="1300" b="1" dirty="0">
                <a:solidFill>
                  <a:srgbClr val="000000"/>
                </a:solidFill>
                <a:latin typeface="Arial"/>
                <a:ea typeface="ＭＳ Ｐゴシック" charset="0"/>
                <a:cs typeface="Arial"/>
              </a:rPr>
              <a:t> are</a:t>
            </a:r>
          </a:p>
          <a:p>
            <a:pPr eaLnBrk="0" hangingPunct="0"/>
            <a:r>
              <a:rPr lang="en-US" sz="1300" b="1" dirty="0">
                <a:solidFill>
                  <a:srgbClr val="000000"/>
                </a:solidFill>
                <a:latin typeface="Arial"/>
                <a:ea typeface="ＭＳ Ｐゴシック" charset="0"/>
                <a:cs typeface="Arial"/>
              </a:rPr>
              <a:t>on opposite sides.</a:t>
            </a:r>
          </a:p>
        </p:txBody>
      </p:sp>
      <p:sp>
        <p:nvSpPr>
          <p:cNvPr id="15" name="TextBox 14">
            <a:extLst>
              <a:ext uri="{FF2B5EF4-FFF2-40B4-BE49-F238E27FC236}">
                <a16:creationId xmlns="" xmlns:a16="http://schemas.microsoft.com/office/drawing/2014/main" id="{5AA03D27-F047-2445-A43F-22905F6EF0EC}"/>
              </a:ext>
            </a:extLst>
          </p:cNvPr>
          <p:cNvSpPr txBox="1"/>
          <p:nvPr/>
        </p:nvSpPr>
        <p:spPr>
          <a:xfrm>
            <a:off x="6293672" y="4203480"/>
            <a:ext cx="1747450" cy="323165"/>
          </a:xfrm>
          <a:prstGeom prst="rect">
            <a:avLst/>
          </a:prstGeom>
          <a:noFill/>
        </p:spPr>
        <p:txBody>
          <a:bodyPr wrap="square" rtlCol="0">
            <a:spAutoFit/>
          </a:bodyPr>
          <a:lstStyle/>
          <a:p>
            <a:pPr eaLnBrk="0" hangingPunct="0"/>
            <a:r>
              <a:rPr lang="en-US" sz="1500" b="1" dirty="0">
                <a:solidFill>
                  <a:srgbClr val="000000"/>
                </a:solidFill>
                <a:latin typeface="Arial"/>
                <a:ea typeface="ＭＳ Ｐゴシック" charset="0"/>
                <a:cs typeface="Arial"/>
              </a:rPr>
              <a:t>(c) Enantiomers</a:t>
            </a:r>
          </a:p>
        </p:txBody>
      </p:sp>
      <p:sp>
        <p:nvSpPr>
          <p:cNvPr id="16" name="TextBox 15">
            <a:extLst>
              <a:ext uri="{FF2B5EF4-FFF2-40B4-BE49-F238E27FC236}">
                <a16:creationId xmlns="" xmlns:a16="http://schemas.microsoft.com/office/drawing/2014/main" id="{E6CCA80E-EEFB-3B4D-8A4E-028ABA641424}"/>
              </a:ext>
            </a:extLst>
          </p:cNvPr>
          <p:cNvSpPr txBox="1"/>
          <p:nvPr/>
        </p:nvSpPr>
        <p:spPr>
          <a:xfrm>
            <a:off x="7792271" y="6375180"/>
            <a:ext cx="998151" cy="292388"/>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L isomer</a:t>
            </a:r>
          </a:p>
        </p:txBody>
      </p:sp>
      <p:sp>
        <p:nvSpPr>
          <p:cNvPr id="17" name="TextBox 16">
            <a:extLst>
              <a:ext uri="{FF2B5EF4-FFF2-40B4-BE49-F238E27FC236}">
                <a16:creationId xmlns="" xmlns:a16="http://schemas.microsoft.com/office/drawing/2014/main" id="{7C0F7154-7E91-3E47-B6E0-DCBE33A625EA}"/>
              </a:ext>
            </a:extLst>
          </p:cNvPr>
          <p:cNvSpPr txBox="1"/>
          <p:nvPr/>
        </p:nvSpPr>
        <p:spPr>
          <a:xfrm>
            <a:off x="9647672" y="6375180"/>
            <a:ext cx="998151" cy="292388"/>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D isomer</a:t>
            </a:r>
          </a:p>
        </p:txBody>
      </p:sp>
      <p:sp>
        <p:nvSpPr>
          <p:cNvPr id="18" name="TextBox 17">
            <a:extLst>
              <a:ext uri="{FF2B5EF4-FFF2-40B4-BE49-F238E27FC236}">
                <a16:creationId xmlns="" xmlns:a16="http://schemas.microsoft.com/office/drawing/2014/main" id="{913C9291-B094-0945-B5E6-F8240A6CABCB}"/>
              </a:ext>
            </a:extLst>
          </p:cNvPr>
          <p:cNvSpPr txBox="1"/>
          <p:nvPr/>
        </p:nvSpPr>
        <p:spPr>
          <a:xfrm>
            <a:off x="9781351" y="4608762"/>
            <a:ext cx="674857" cy="297517"/>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CO</a:t>
            </a:r>
            <a:r>
              <a:rPr lang="en-US" sz="1500" b="1" baseline="-25000" dirty="0">
                <a:solidFill>
                  <a:srgbClr val="000000"/>
                </a:solidFill>
                <a:latin typeface="Arial"/>
                <a:ea typeface="ＭＳ Ｐゴシック" charset="0"/>
                <a:cs typeface="Arial"/>
              </a:rPr>
              <a:t>2</a:t>
            </a:r>
            <a:r>
              <a:rPr lang="en-US" sz="1300" b="1" dirty="0">
                <a:solidFill>
                  <a:srgbClr val="000000"/>
                </a:solidFill>
                <a:latin typeface="Arial"/>
                <a:ea typeface="ＭＳ Ｐゴシック" charset="0"/>
                <a:cs typeface="Arial"/>
              </a:rPr>
              <a:t>H</a:t>
            </a:r>
          </a:p>
        </p:txBody>
      </p:sp>
      <p:sp>
        <p:nvSpPr>
          <p:cNvPr id="19" name="TextBox 18">
            <a:extLst>
              <a:ext uri="{FF2B5EF4-FFF2-40B4-BE49-F238E27FC236}">
                <a16:creationId xmlns="" xmlns:a16="http://schemas.microsoft.com/office/drawing/2014/main" id="{623430FE-599F-844F-806B-5C1FFEAD8F54}"/>
              </a:ext>
            </a:extLst>
          </p:cNvPr>
          <p:cNvSpPr txBox="1"/>
          <p:nvPr/>
        </p:nvSpPr>
        <p:spPr>
          <a:xfrm>
            <a:off x="7632907" y="4608762"/>
            <a:ext cx="674857" cy="297517"/>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CO</a:t>
            </a:r>
            <a:r>
              <a:rPr lang="en-US" sz="1500" b="1" baseline="-25000" dirty="0">
                <a:solidFill>
                  <a:srgbClr val="000000"/>
                </a:solidFill>
                <a:latin typeface="Arial"/>
                <a:ea typeface="ＭＳ Ｐゴシック" charset="0"/>
                <a:cs typeface="Arial"/>
              </a:rPr>
              <a:t>2</a:t>
            </a:r>
            <a:r>
              <a:rPr lang="en-US" sz="1300" b="1" dirty="0">
                <a:solidFill>
                  <a:srgbClr val="000000"/>
                </a:solidFill>
                <a:latin typeface="Arial"/>
                <a:ea typeface="ＭＳ Ｐゴシック" charset="0"/>
                <a:cs typeface="Arial"/>
              </a:rPr>
              <a:t>H</a:t>
            </a:r>
          </a:p>
        </p:txBody>
      </p:sp>
      <p:sp>
        <p:nvSpPr>
          <p:cNvPr id="20" name="TextBox 19">
            <a:extLst>
              <a:ext uri="{FF2B5EF4-FFF2-40B4-BE49-F238E27FC236}">
                <a16:creationId xmlns="" xmlns:a16="http://schemas.microsoft.com/office/drawing/2014/main" id="{8977B77F-F1B0-B94D-A348-B3186535B7B9}"/>
              </a:ext>
            </a:extLst>
          </p:cNvPr>
          <p:cNvSpPr txBox="1"/>
          <p:nvPr/>
        </p:nvSpPr>
        <p:spPr>
          <a:xfrm>
            <a:off x="7174574" y="5630419"/>
            <a:ext cx="254722" cy="297517"/>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H</a:t>
            </a:r>
          </a:p>
        </p:txBody>
      </p:sp>
      <p:sp>
        <p:nvSpPr>
          <p:cNvPr id="21" name="TextBox 20">
            <a:extLst>
              <a:ext uri="{FF2B5EF4-FFF2-40B4-BE49-F238E27FC236}">
                <a16:creationId xmlns="" xmlns:a16="http://schemas.microsoft.com/office/drawing/2014/main" id="{F91C344F-A016-164F-B428-7079DA7F74DC}"/>
              </a:ext>
            </a:extLst>
          </p:cNvPr>
          <p:cNvSpPr txBox="1"/>
          <p:nvPr/>
        </p:nvSpPr>
        <p:spPr>
          <a:xfrm>
            <a:off x="7566066" y="6040993"/>
            <a:ext cx="560280" cy="292388"/>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CH</a:t>
            </a:r>
            <a:r>
              <a:rPr lang="en-US" sz="1500" b="1" baseline="-25000" dirty="0">
                <a:solidFill>
                  <a:srgbClr val="000000"/>
                </a:solidFill>
                <a:latin typeface="Arial"/>
                <a:ea typeface="ＭＳ Ｐゴシック" charset="0"/>
                <a:cs typeface="Arial"/>
              </a:rPr>
              <a:t>3</a:t>
            </a:r>
            <a:endParaRPr lang="en-US" sz="1300" b="1" dirty="0">
              <a:solidFill>
                <a:srgbClr val="000000"/>
              </a:solidFill>
              <a:latin typeface="Arial"/>
              <a:ea typeface="ＭＳ Ｐゴシック" charset="0"/>
              <a:cs typeface="Arial"/>
            </a:endParaRPr>
          </a:p>
        </p:txBody>
      </p:sp>
      <p:sp>
        <p:nvSpPr>
          <p:cNvPr id="22" name="TextBox 21">
            <a:extLst>
              <a:ext uri="{FF2B5EF4-FFF2-40B4-BE49-F238E27FC236}">
                <a16:creationId xmlns="" xmlns:a16="http://schemas.microsoft.com/office/drawing/2014/main" id="{717EACB3-9D14-0244-9086-039BD9A603C2}"/>
              </a:ext>
            </a:extLst>
          </p:cNvPr>
          <p:cNvSpPr txBox="1"/>
          <p:nvPr/>
        </p:nvSpPr>
        <p:spPr>
          <a:xfrm>
            <a:off x="10002984" y="6040993"/>
            <a:ext cx="560280" cy="292388"/>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CH</a:t>
            </a:r>
            <a:r>
              <a:rPr lang="en-US" sz="1500" b="1" baseline="-25000" dirty="0">
                <a:solidFill>
                  <a:srgbClr val="000000"/>
                </a:solidFill>
                <a:latin typeface="Arial"/>
                <a:ea typeface="ＭＳ Ｐゴシック" charset="0"/>
                <a:cs typeface="Arial"/>
              </a:rPr>
              <a:t>3</a:t>
            </a:r>
            <a:endParaRPr lang="en-US" sz="1300" b="1" dirty="0">
              <a:solidFill>
                <a:srgbClr val="000000"/>
              </a:solidFill>
              <a:latin typeface="Arial"/>
              <a:ea typeface="ＭＳ Ｐゴシック" charset="0"/>
              <a:cs typeface="Arial"/>
            </a:endParaRPr>
          </a:p>
        </p:txBody>
      </p:sp>
      <p:sp>
        <p:nvSpPr>
          <p:cNvPr id="23" name="TextBox 22">
            <a:extLst>
              <a:ext uri="{FF2B5EF4-FFF2-40B4-BE49-F238E27FC236}">
                <a16:creationId xmlns="" xmlns:a16="http://schemas.microsoft.com/office/drawing/2014/main" id="{F5FAD9A9-40FA-1D4D-A0AF-547FBA23429D}"/>
              </a:ext>
            </a:extLst>
          </p:cNvPr>
          <p:cNvSpPr txBox="1"/>
          <p:nvPr/>
        </p:nvSpPr>
        <p:spPr>
          <a:xfrm>
            <a:off x="10535687" y="5668612"/>
            <a:ext cx="254722" cy="297517"/>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H</a:t>
            </a:r>
          </a:p>
        </p:txBody>
      </p:sp>
      <p:sp>
        <p:nvSpPr>
          <p:cNvPr id="24" name="TextBox 23">
            <a:extLst>
              <a:ext uri="{FF2B5EF4-FFF2-40B4-BE49-F238E27FC236}">
                <a16:creationId xmlns="" xmlns:a16="http://schemas.microsoft.com/office/drawing/2014/main" id="{E11671F0-AE73-7B48-A11E-61E18000DE0D}"/>
              </a:ext>
            </a:extLst>
          </p:cNvPr>
          <p:cNvSpPr txBox="1"/>
          <p:nvPr/>
        </p:nvSpPr>
        <p:spPr>
          <a:xfrm>
            <a:off x="9074744" y="5630419"/>
            <a:ext cx="541187" cy="292388"/>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NH</a:t>
            </a:r>
            <a:r>
              <a:rPr lang="en-US" sz="1400" b="1" baseline="-25000" dirty="0">
                <a:solidFill>
                  <a:srgbClr val="000000"/>
                </a:solidFill>
                <a:latin typeface="Arial"/>
                <a:ea typeface="ＭＳ Ｐゴシック" charset="0"/>
                <a:cs typeface="Arial"/>
              </a:rPr>
              <a:t>2</a:t>
            </a:r>
            <a:endParaRPr lang="en-US" sz="1300" b="1" dirty="0">
              <a:solidFill>
                <a:srgbClr val="000000"/>
              </a:solidFill>
              <a:latin typeface="Arial"/>
              <a:ea typeface="ＭＳ Ｐゴシック" charset="0"/>
              <a:cs typeface="Arial"/>
            </a:endParaRPr>
          </a:p>
        </p:txBody>
      </p:sp>
      <p:sp>
        <p:nvSpPr>
          <p:cNvPr id="25" name="TextBox 24">
            <a:extLst>
              <a:ext uri="{FF2B5EF4-FFF2-40B4-BE49-F238E27FC236}">
                <a16:creationId xmlns="" xmlns:a16="http://schemas.microsoft.com/office/drawing/2014/main" id="{16310679-6B41-4E47-A252-F5E8856A9A57}"/>
              </a:ext>
            </a:extLst>
          </p:cNvPr>
          <p:cNvSpPr txBox="1"/>
          <p:nvPr/>
        </p:nvSpPr>
        <p:spPr>
          <a:xfrm>
            <a:off x="8492275" y="5678159"/>
            <a:ext cx="541187" cy="292388"/>
          </a:xfrm>
          <a:prstGeom prst="rect">
            <a:avLst/>
          </a:prstGeom>
          <a:noFill/>
        </p:spPr>
        <p:txBody>
          <a:bodyPr wrap="square" rtlCol="0">
            <a:spAutoFit/>
          </a:bodyPr>
          <a:lstStyle/>
          <a:p>
            <a:pPr eaLnBrk="0" hangingPunct="0"/>
            <a:r>
              <a:rPr lang="en-US" sz="1300" b="1" dirty="0">
                <a:solidFill>
                  <a:srgbClr val="000000"/>
                </a:solidFill>
                <a:latin typeface="Arial"/>
                <a:ea typeface="ＭＳ Ｐゴシック" charset="0"/>
                <a:cs typeface="Arial"/>
              </a:rPr>
              <a:t>NH</a:t>
            </a:r>
            <a:r>
              <a:rPr lang="en-US" sz="1400" b="1" baseline="-25000" dirty="0">
                <a:solidFill>
                  <a:srgbClr val="000000"/>
                </a:solidFill>
                <a:latin typeface="Arial"/>
                <a:ea typeface="ＭＳ Ｐゴシック" charset="0"/>
                <a:cs typeface="Arial"/>
              </a:rPr>
              <a:t>2</a:t>
            </a:r>
            <a:endParaRPr lang="en-US" sz="1300" b="1" dirty="0">
              <a:solidFill>
                <a:srgbClr val="000000"/>
              </a:solidFill>
              <a:latin typeface="Arial"/>
              <a:ea typeface="ＭＳ Ｐゴシック" charset="0"/>
              <a:cs typeface="Arial"/>
            </a:endParaRPr>
          </a:p>
        </p:txBody>
      </p:sp>
      <p:sp>
        <p:nvSpPr>
          <p:cNvPr id="26" name="TextBox 25">
            <a:extLst>
              <a:ext uri="{FF2B5EF4-FFF2-40B4-BE49-F238E27FC236}">
                <a16:creationId xmlns="" xmlns:a16="http://schemas.microsoft.com/office/drawing/2014/main" id="{A7EA4DF8-26F2-2C49-9E5D-515D9736386A}"/>
              </a:ext>
            </a:extLst>
          </p:cNvPr>
          <p:cNvSpPr txBox="1"/>
          <p:nvPr/>
        </p:nvSpPr>
        <p:spPr>
          <a:xfrm>
            <a:off x="7761157" y="5403676"/>
            <a:ext cx="346398" cy="292388"/>
          </a:xfrm>
          <a:prstGeom prst="rect">
            <a:avLst/>
          </a:prstGeom>
          <a:noFill/>
        </p:spPr>
        <p:txBody>
          <a:bodyPr wrap="square" rtlCol="0">
            <a:spAutoFit/>
          </a:bodyPr>
          <a:lstStyle/>
          <a:p>
            <a:pPr eaLnBrk="0" hangingPunct="0"/>
            <a:r>
              <a:rPr lang="en-US" sz="1300" b="1" dirty="0">
                <a:solidFill>
                  <a:srgbClr val="FFFFFF"/>
                </a:solidFill>
                <a:latin typeface="Arial"/>
                <a:ea typeface="ＭＳ Ｐゴシック" charset="0"/>
                <a:cs typeface="Arial"/>
              </a:rPr>
              <a:t>C</a:t>
            </a:r>
          </a:p>
        </p:txBody>
      </p:sp>
      <p:sp>
        <p:nvSpPr>
          <p:cNvPr id="27" name="TextBox 26">
            <a:extLst>
              <a:ext uri="{FF2B5EF4-FFF2-40B4-BE49-F238E27FC236}">
                <a16:creationId xmlns="" xmlns:a16="http://schemas.microsoft.com/office/drawing/2014/main" id="{FE424E95-3032-1340-A27D-A7971AB0E94E}"/>
              </a:ext>
            </a:extLst>
          </p:cNvPr>
          <p:cNvSpPr txBox="1"/>
          <p:nvPr/>
        </p:nvSpPr>
        <p:spPr>
          <a:xfrm>
            <a:off x="9994771" y="5406670"/>
            <a:ext cx="346398" cy="292388"/>
          </a:xfrm>
          <a:prstGeom prst="rect">
            <a:avLst/>
          </a:prstGeom>
          <a:noFill/>
        </p:spPr>
        <p:txBody>
          <a:bodyPr wrap="square" rtlCol="0">
            <a:spAutoFit/>
          </a:bodyPr>
          <a:lstStyle/>
          <a:p>
            <a:pPr eaLnBrk="0" hangingPunct="0"/>
            <a:r>
              <a:rPr lang="en-US" sz="1300" b="1" dirty="0">
                <a:solidFill>
                  <a:srgbClr val="FFFFFF"/>
                </a:solidFill>
                <a:latin typeface="Arial"/>
                <a:ea typeface="ＭＳ Ｐゴシック" charset="0"/>
                <a:cs typeface="Arial"/>
              </a:rPr>
              <a:t>C</a:t>
            </a:r>
          </a:p>
        </p:txBody>
      </p:sp>
    </p:spTree>
    <p:extLst>
      <p:ext uri="{BB962C8B-B14F-4D97-AF65-F5344CB8AC3E}">
        <p14:creationId xmlns:p14="http://schemas.microsoft.com/office/powerpoint/2010/main" val="717295281"/>
      </p:ext>
    </p:extLst>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3780" name="Rectangle 4"/>
          <p:cNvSpPr>
            <a:spLocks noChangeArrowheads="1"/>
          </p:cNvSpPr>
          <p:nvPr/>
        </p:nvSpPr>
        <p:spPr bwMode="auto">
          <a:xfrm>
            <a:off x="1111124" y="503682"/>
            <a:ext cx="9969753"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pPr>
            <a:r>
              <a:rPr lang="zh-CN" altLang="en-US" sz="2800" dirty="0">
                <a:latin typeface="+mn-ea"/>
              </a:rPr>
              <a:t>蛋白质、核酸、脂类和多糖是组成生物体最重要的生物大分子，水是生物体内所占比例最大的化学成分。</a:t>
            </a:r>
          </a:p>
        </p:txBody>
      </p:sp>
      <p:pic>
        <p:nvPicPr>
          <p:cNvPr id="203781" name="Picture 5" descr="4-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809" y="1975168"/>
            <a:ext cx="5472113" cy="460851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 xmlns:a16="http://schemas.microsoft.com/office/drawing/2014/main" id="{36F36288-16C2-094B-8155-B76C50087192}"/>
              </a:ext>
            </a:extLst>
          </p:cNvPr>
          <p:cNvSpPr>
            <a:spLocks noGrp="1"/>
          </p:cNvSpPr>
          <p:nvPr>
            <p:ph type="sldNum" sz="quarter" idx="12"/>
          </p:nvPr>
        </p:nvSpPr>
        <p:spPr/>
        <p:txBody>
          <a:bodyPr/>
          <a:lstStyle/>
          <a:p>
            <a:fld id="{8A7A6979-0714-4377-B894-6BE4C2D6E202}" type="slidenum">
              <a:rPr lang="en-US" smtClean="0"/>
              <a:t>22</a:t>
            </a:fld>
            <a:endParaRPr lang="en-US" dirty="0"/>
          </a:p>
        </p:txBody>
      </p:sp>
    </p:spTree>
    <p:extLst>
      <p:ext uri="{BB962C8B-B14F-4D97-AF65-F5344CB8AC3E}">
        <p14:creationId xmlns:p14="http://schemas.microsoft.com/office/powerpoint/2010/main" val="2358543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3129281" y="219017"/>
            <a:ext cx="5933439" cy="685800"/>
          </a:xfrm>
          <a:noFill/>
          <a:ln>
            <a:noFill/>
          </a:ln>
        </p:spPr>
        <p:txBody>
          <a:bodyPr>
            <a:normAutofit fontScale="90000"/>
          </a:bodyPr>
          <a:lstStyle/>
          <a:p>
            <a:r>
              <a:rPr lang="en-US" altLang="zh-CN" sz="4000" dirty="0" smtClean="0">
                <a:solidFill>
                  <a:srgbClr val="7030A0"/>
                </a:solidFill>
                <a:latin typeface="黑体" charset="-122"/>
                <a:ea typeface="黑体" charset="-122"/>
              </a:rPr>
              <a:t>2.2  </a:t>
            </a:r>
            <a:r>
              <a:rPr lang="zh-CN" altLang="en-US" sz="3600" dirty="0">
                <a:solidFill>
                  <a:srgbClr val="7030A0"/>
                </a:solidFill>
                <a:latin typeface="黑体" charset="-122"/>
                <a:ea typeface="黑体" charset="-122"/>
              </a:rPr>
              <a:t>糖类</a:t>
            </a:r>
          </a:p>
        </p:txBody>
      </p:sp>
      <p:sp>
        <p:nvSpPr>
          <p:cNvPr id="2" name="TextBox 1"/>
          <p:cNvSpPr txBox="1"/>
          <p:nvPr/>
        </p:nvSpPr>
        <p:spPr>
          <a:xfrm>
            <a:off x="489041" y="1792659"/>
            <a:ext cx="11213918" cy="3046988"/>
          </a:xfrm>
          <a:prstGeom prst="rect">
            <a:avLst/>
          </a:prstGeom>
          <a:noFill/>
        </p:spPr>
        <p:txBody>
          <a:bodyPr wrap="square" rtlCol="0">
            <a:spAutoFit/>
          </a:bodyPr>
          <a:lstStyle/>
          <a:p>
            <a:pPr marL="342900" indent="-342900">
              <a:buFont typeface="Wingdings" pitchFamily="2" charset="2"/>
              <a:buChar char="v"/>
            </a:pPr>
            <a:r>
              <a:rPr kumimoji="1" lang="zh-CN" altLang="en-US" sz="2400" dirty="0">
                <a:latin typeface="+mn-ea"/>
                <a:cs typeface="KaiTi" charset="-122"/>
              </a:rPr>
              <a:t>糖类（</a:t>
            </a:r>
            <a:r>
              <a:rPr kumimoji="1" lang="en-US" altLang="zh-CN" sz="2400" dirty="0">
                <a:latin typeface="+mn-ea"/>
                <a:cs typeface="KaiTi" charset="-122"/>
              </a:rPr>
              <a:t>sugars</a:t>
            </a:r>
            <a:r>
              <a:rPr kumimoji="1" lang="zh-CN" altLang="en-US" sz="2400" dirty="0">
                <a:latin typeface="+mn-ea"/>
                <a:cs typeface="KaiTi" charset="-122"/>
              </a:rPr>
              <a:t>），主要由</a:t>
            </a:r>
            <a:r>
              <a:rPr kumimoji="1" lang="en-US" altLang="zh-CN" sz="2400" dirty="0">
                <a:latin typeface="+mn-ea"/>
                <a:cs typeface="KaiTi" charset="-122"/>
              </a:rPr>
              <a:t>C</a:t>
            </a:r>
            <a:r>
              <a:rPr kumimoji="1" lang="zh-CN" altLang="en-US" sz="2400" dirty="0">
                <a:latin typeface="+mn-ea"/>
                <a:cs typeface="KaiTi" charset="-122"/>
              </a:rPr>
              <a:t>、</a:t>
            </a:r>
            <a:r>
              <a:rPr kumimoji="1" lang="en-US" altLang="zh-CN" sz="2400" dirty="0">
                <a:latin typeface="+mn-ea"/>
                <a:cs typeface="KaiTi" charset="-122"/>
              </a:rPr>
              <a:t>H</a:t>
            </a:r>
            <a:r>
              <a:rPr kumimoji="1" lang="zh-CN" altLang="en-US" sz="2400" dirty="0">
                <a:latin typeface="+mn-ea"/>
                <a:cs typeface="KaiTi" charset="-122"/>
              </a:rPr>
              <a:t>、</a:t>
            </a:r>
            <a:r>
              <a:rPr kumimoji="1" lang="en-US" altLang="zh-CN" sz="2400" dirty="0">
                <a:latin typeface="+mn-ea"/>
                <a:cs typeface="KaiTi" charset="-122"/>
              </a:rPr>
              <a:t>O</a:t>
            </a:r>
            <a:r>
              <a:rPr kumimoji="1" lang="zh-CN" altLang="en-US" sz="2400" dirty="0">
                <a:latin typeface="+mn-ea"/>
                <a:cs typeface="KaiTi" charset="-122"/>
              </a:rPr>
              <a:t>组成，又叫碳水化合物（</a:t>
            </a:r>
            <a:r>
              <a:rPr kumimoji="1" lang="en-US" altLang="zh-CN" sz="2400" dirty="0">
                <a:latin typeface="+mn-ea"/>
                <a:cs typeface="KaiTi" charset="-122"/>
              </a:rPr>
              <a:t>carbohydrates</a:t>
            </a:r>
            <a:r>
              <a:rPr kumimoji="1" lang="zh-CN" altLang="en-US" sz="2400" dirty="0">
                <a:latin typeface="+mn-ea"/>
                <a:cs typeface="KaiTi" charset="-122"/>
              </a:rPr>
              <a:t>），是多羟醛或多羟酮及其缩合物和某些衍生物的总称。</a:t>
            </a:r>
            <a:endParaRPr kumimoji="1" lang="en-US" altLang="zh-CN" sz="2400" dirty="0">
              <a:latin typeface="+mn-ea"/>
              <a:cs typeface="KaiTi" charset="-122"/>
            </a:endParaRPr>
          </a:p>
          <a:p>
            <a:pPr marL="342900" indent="-342900">
              <a:buFont typeface="Wingdings" pitchFamily="2" charset="2"/>
              <a:buChar char="v"/>
            </a:pPr>
            <a:endParaRPr kumimoji="1" lang="en-US" altLang="zh-CN" sz="2400" dirty="0">
              <a:latin typeface="+mn-ea"/>
              <a:cs typeface="KaiTi" charset="-122"/>
            </a:endParaRPr>
          </a:p>
          <a:p>
            <a:pPr marL="342900" indent="-342900">
              <a:buFont typeface="Wingdings" pitchFamily="2" charset="2"/>
              <a:buChar char="v"/>
            </a:pPr>
            <a:r>
              <a:rPr kumimoji="1" lang="zh-CN" altLang="en-US" sz="2400" dirty="0">
                <a:latin typeface="+mn-ea"/>
                <a:cs typeface="KaiTi" charset="-122"/>
              </a:rPr>
              <a:t>广泛分布于生物细胞中，如动物血液中的葡萄糖，植物细胞壁中的纤维素，谷类中的淀粉等。</a:t>
            </a:r>
            <a:endParaRPr kumimoji="1" lang="en-US" altLang="zh-CN" sz="2400" dirty="0">
              <a:latin typeface="+mn-ea"/>
              <a:cs typeface="KaiTi" charset="-122"/>
            </a:endParaRPr>
          </a:p>
          <a:p>
            <a:pPr marL="342900" indent="-342900">
              <a:buFont typeface="Wingdings" pitchFamily="2" charset="2"/>
              <a:buChar char="v"/>
            </a:pPr>
            <a:endParaRPr kumimoji="1" lang="en-US" altLang="zh-CN" sz="2400" dirty="0">
              <a:latin typeface="+mn-ea"/>
              <a:cs typeface="KaiTi" charset="-122"/>
            </a:endParaRPr>
          </a:p>
          <a:p>
            <a:pPr marL="342900" indent="-342900">
              <a:buFont typeface="Wingdings" pitchFamily="2" charset="2"/>
              <a:buChar char="v"/>
            </a:pPr>
            <a:r>
              <a:rPr kumimoji="1" lang="zh-CN" altLang="en-US" sz="2400" dirty="0">
                <a:latin typeface="+mn-ea"/>
                <a:cs typeface="KaiTi" charset="-122"/>
              </a:rPr>
              <a:t>糖类是细胞重要的结构成分（如纤维素和淀粉），还参与构成核酸和糖蛋白等；是生物代谢过程的重要中间代谢物；是生命活动的主要能源。</a:t>
            </a:r>
            <a:endParaRPr kumimoji="1" lang="en-US" altLang="zh-CN" sz="2400" dirty="0">
              <a:latin typeface="+mn-ea"/>
              <a:cs typeface="KaiTi" charset="-122"/>
            </a:endParaRPr>
          </a:p>
        </p:txBody>
      </p:sp>
      <p:sp>
        <p:nvSpPr>
          <p:cNvPr id="3" name="Slide Number Placeholder 2">
            <a:extLst>
              <a:ext uri="{FF2B5EF4-FFF2-40B4-BE49-F238E27FC236}">
                <a16:creationId xmlns="" xmlns:a16="http://schemas.microsoft.com/office/drawing/2014/main" id="{4A30CD04-0C8F-5946-8ACD-395757E5A531}"/>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Tree>
    <p:extLst>
      <p:ext uri="{BB962C8B-B14F-4D97-AF65-F5344CB8AC3E}">
        <p14:creationId xmlns:p14="http://schemas.microsoft.com/office/powerpoint/2010/main" val="8123380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822307" y="1884099"/>
            <a:ext cx="10814439" cy="2862322"/>
          </a:xfrm>
          <a:prstGeom prst="rect">
            <a:avLst/>
          </a:prstGeom>
          <a:noFill/>
        </p:spPr>
        <p:txBody>
          <a:bodyPr wrap="square" rtlCol="0">
            <a:spAutoFit/>
          </a:bodyPr>
          <a:lstStyle/>
          <a:p>
            <a:pPr marL="342900" indent="-342900">
              <a:lnSpc>
                <a:spcPct val="150000"/>
              </a:lnSpc>
              <a:buFont typeface="Wingdings" pitchFamily="2" charset="2"/>
              <a:buChar char="v"/>
            </a:pPr>
            <a:r>
              <a:rPr kumimoji="1" lang="zh-CN" altLang="en-US" sz="2400" dirty="0">
                <a:latin typeface="+mn-ea"/>
                <a:cs typeface="KaiTi" charset="-122"/>
              </a:rPr>
              <a:t>糖类包括小分子的单糖（</a:t>
            </a:r>
            <a:r>
              <a:rPr kumimoji="1" lang="en-US" altLang="zh-CN" sz="2400" dirty="0">
                <a:latin typeface="+mn-ea"/>
                <a:cs typeface="KaiTi" charset="-122"/>
              </a:rPr>
              <a:t>monosaccharide</a:t>
            </a:r>
            <a:r>
              <a:rPr kumimoji="1" lang="zh-CN" altLang="en-US" sz="2400" dirty="0">
                <a:latin typeface="+mn-ea"/>
                <a:cs typeface="KaiTi" charset="-122"/>
              </a:rPr>
              <a:t>）、寡糖（</a:t>
            </a:r>
            <a:r>
              <a:rPr kumimoji="1" lang="en-US" altLang="zh-CN" sz="2400" dirty="0">
                <a:latin typeface="+mn-ea"/>
                <a:cs typeface="KaiTi" charset="-122"/>
              </a:rPr>
              <a:t>oligosaccharide</a:t>
            </a:r>
            <a:r>
              <a:rPr kumimoji="1" lang="zh-CN" altLang="en-US" sz="2400" dirty="0">
                <a:latin typeface="+mn-ea"/>
                <a:cs typeface="KaiTi" charset="-122"/>
              </a:rPr>
              <a:t>）和多糖（</a:t>
            </a:r>
            <a:r>
              <a:rPr kumimoji="1" lang="en-US" altLang="zh-CN" sz="2400" dirty="0">
                <a:latin typeface="+mn-ea"/>
                <a:cs typeface="KaiTi" charset="-122"/>
              </a:rPr>
              <a:t>polysaccharide</a:t>
            </a:r>
            <a:r>
              <a:rPr kumimoji="1" lang="zh-CN" altLang="en-US" sz="2400" dirty="0">
                <a:latin typeface="+mn-ea"/>
                <a:cs typeface="KaiTi" charset="-122"/>
              </a:rPr>
              <a:t>）</a:t>
            </a:r>
            <a:endParaRPr kumimoji="1" lang="en-US" altLang="zh-CN" sz="2400" dirty="0">
              <a:latin typeface="+mn-ea"/>
              <a:cs typeface="KaiTi" charset="-122"/>
            </a:endParaRPr>
          </a:p>
          <a:p>
            <a:pPr marL="342900" indent="-342900">
              <a:lnSpc>
                <a:spcPct val="150000"/>
              </a:lnSpc>
              <a:buFont typeface="Wingdings" pitchFamily="2" charset="2"/>
              <a:buChar char="v"/>
            </a:pPr>
            <a:r>
              <a:rPr kumimoji="1" lang="zh-CN" altLang="en-US" sz="2400" dirty="0">
                <a:latin typeface="+mn-ea"/>
                <a:cs typeface="KaiTi" charset="-122"/>
              </a:rPr>
              <a:t>单糖是不能水解的最简单糖类</a:t>
            </a:r>
            <a:endParaRPr kumimoji="1" lang="en-US" altLang="zh-CN" sz="2400" dirty="0">
              <a:latin typeface="+mn-ea"/>
              <a:cs typeface="KaiTi" charset="-122"/>
            </a:endParaRPr>
          </a:p>
          <a:p>
            <a:pPr marL="342900" indent="-342900">
              <a:lnSpc>
                <a:spcPct val="150000"/>
              </a:lnSpc>
              <a:buFont typeface="Wingdings" pitchFamily="2" charset="2"/>
              <a:buChar char="v"/>
            </a:pPr>
            <a:r>
              <a:rPr kumimoji="1" lang="zh-CN" altLang="en-US" sz="2400" dirty="0">
                <a:latin typeface="+mn-ea"/>
                <a:cs typeface="KaiTi" charset="-122"/>
              </a:rPr>
              <a:t>寡糖由</a:t>
            </a:r>
            <a:r>
              <a:rPr kumimoji="1" lang="en-US" altLang="zh-CN" sz="2400" dirty="0">
                <a:latin typeface="+mn-ea"/>
                <a:cs typeface="KaiTi" charset="-122"/>
              </a:rPr>
              <a:t>2-10</a:t>
            </a:r>
            <a:r>
              <a:rPr kumimoji="1" lang="zh-CN" altLang="en-US" sz="2400" dirty="0">
                <a:latin typeface="+mn-ea"/>
                <a:cs typeface="KaiTi" charset="-122"/>
              </a:rPr>
              <a:t>分子单糖脱水缩合形成</a:t>
            </a:r>
            <a:endParaRPr kumimoji="1" lang="en-US" altLang="zh-CN" sz="2400" dirty="0">
              <a:latin typeface="+mn-ea"/>
              <a:cs typeface="KaiTi" charset="-122"/>
            </a:endParaRPr>
          </a:p>
          <a:p>
            <a:pPr marL="342900" indent="-342900">
              <a:lnSpc>
                <a:spcPct val="150000"/>
              </a:lnSpc>
              <a:buFont typeface="Wingdings" pitchFamily="2" charset="2"/>
              <a:buChar char="v"/>
            </a:pPr>
            <a:r>
              <a:rPr kumimoji="1" lang="zh-CN" altLang="en-US" sz="2400" dirty="0">
                <a:latin typeface="+mn-ea"/>
                <a:cs typeface="KaiTi" charset="-122"/>
              </a:rPr>
              <a:t>多糖由多分子单糖或其衍生物组成</a:t>
            </a:r>
          </a:p>
        </p:txBody>
      </p:sp>
      <p:sp>
        <p:nvSpPr>
          <p:cNvPr id="3" name="Slide Number Placeholder 2">
            <a:extLst>
              <a:ext uri="{FF2B5EF4-FFF2-40B4-BE49-F238E27FC236}">
                <a16:creationId xmlns="" xmlns:a16="http://schemas.microsoft.com/office/drawing/2014/main" id="{4A30CD04-0C8F-5946-8ACD-395757E5A531}"/>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Tree>
    <p:extLst>
      <p:ext uri="{BB962C8B-B14F-4D97-AF65-F5344CB8AC3E}">
        <p14:creationId xmlns:p14="http://schemas.microsoft.com/office/powerpoint/2010/main" val="40541099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81744" y="541560"/>
            <a:ext cx="14446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单糖</a:t>
            </a:r>
          </a:p>
        </p:txBody>
      </p:sp>
      <p:sp>
        <p:nvSpPr>
          <p:cNvPr id="5" name="TextBox 4"/>
          <p:cNvSpPr txBox="1"/>
          <p:nvPr/>
        </p:nvSpPr>
        <p:spPr>
          <a:xfrm>
            <a:off x="228600" y="1835837"/>
            <a:ext cx="6451347" cy="3416320"/>
          </a:xfrm>
          <a:prstGeom prst="rect">
            <a:avLst/>
          </a:prstGeom>
          <a:noFill/>
        </p:spPr>
        <p:txBody>
          <a:bodyPr wrap="square" rtlCol="0">
            <a:spAutoFit/>
          </a:bodyPr>
          <a:lstStyle/>
          <a:p>
            <a:pPr marL="342900" indent="-342900">
              <a:lnSpc>
                <a:spcPct val="150000"/>
              </a:lnSpc>
              <a:buFont typeface="Wingdings" pitchFamily="2" charset="2"/>
              <a:buChar char="v"/>
            </a:pPr>
            <a:r>
              <a:rPr kumimoji="1" lang="zh-CN" altLang="en-US" sz="2400" dirty="0">
                <a:latin typeface="+mn-ea"/>
                <a:cs typeface="KaiTi" charset="-122"/>
              </a:rPr>
              <a:t>糖类的单体称为单糖，碳骨架从</a:t>
            </a:r>
            <a:r>
              <a:rPr kumimoji="1" lang="en-US" altLang="zh-CN" sz="2400" dirty="0">
                <a:latin typeface="+mn-ea"/>
                <a:cs typeface="KaiTi" charset="-122"/>
              </a:rPr>
              <a:t>3</a:t>
            </a:r>
            <a:r>
              <a:rPr kumimoji="1" lang="zh-CN" altLang="en-US" sz="2400" dirty="0">
                <a:latin typeface="+mn-ea"/>
                <a:cs typeface="KaiTi" charset="-122"/>
              </a:rPr>
              <a:t>碳到</a:t>
            </a:r>
            <a:r>
              <a:rPr kumimoji="1" lang="en-US" altLang="zh-CN" sz="2400" dirty="0">
                <a:latin typeface="+mn-ea"/>
                <a:cs typeface="KaiTi" charset="-122"/>
              </a:rPr>
              <a:t>7</a:t>
            </a:r>
            <a:r>
              <a:rPr kumimoji="1" lang="zh-CN" altLang="en-US" sz="2400" dirty="0">
                <a:latin typeface="+mn-ea"/>
                <a:cs typeface="KaiTi" charset="-122"/>
              </a:rPr>
              <a:t>碳。</a:t>
            </a:r>
            <a:endParaRPr kumimoji="1" lang="en-US" altLang="zh-CN" sz="2400" dirty="0">
              <a:latin typeface="+mn-ea"/>
              <a:cs typeface="KaiTi" charset="-122"/>
            </a:endParaRPr>
          </a:p>
          <a:p>
            <a:pPr marL="342900" indent="-342900">
              <a:lnSpc>
                <a:spcPct val="150000"/>
              </a:lnSpc>
              <a:buFont typeface="Wingdings" pitchFamily="2" charset="2"/>
              <a:buChar char="v"/>
            </a:pPr>
            <a:r>
              <a:rPr kumimoji="1" lang="zh-CN" altLang="en-US" sz="2400" dirty="0">
                <a:latin typeface="+mn-ea"/>
                <a:cs typeface="KaiTi" charset="-122"/>
              </a:rPr>
              <a:t>功能基团羟基，醛基和酮基。</a:t>
            </a:r>
            <a:endParaRPr kumimoji="1" lang="en-US" altLang="zh-CN" sz="2400" dirty="0">
              <a:latin typeface="+mn-ea"/>
              <a:cs typeface="KaiTi" charset="-122"/>
            </a:endParaRPr>
          </a:p>
          <a:p>
            <a:pPr marL="342900" indent="-342900">
              <a:lnSpc>
                <a:spcPct val="150000"/>
              </a:lnSpc>
              <a:buFont typeface="Wingdings" pitchFamily="2" charset="2"/>
              <a:buChar char="v"/>
            </a:pPr>
            <a:r>
              <a:rPr kumimoji="1" lang="en-US" altLang="zh-CN" sz="2400" dirty="0">
                <a:latin typeface="+mn-ea"/>
                <a:cs typeface="KaiTi" charset="-122"/>
              </a:rPr>
              <a:t>C</a:t>
            </a:r>
            <a:r>
              <a:rPr kumimoji="1" lang="zh-CN" altLang="en-US" sz="2400" dirty="0">
                <a:latin typeface="+mn-ea"/>
                <a:cs typeface="KaiTi" charset="-122"/>
              </a:rPr>
              <a:t>，</a:t>
            </a:r>
            <a:r>
              <a:rPr kumimoji="1" lang="en-US" altLang="zh-CN" sz="2400" dirty="0">
                <a:latin typeface="+mn-ea"/>
                <a:cs typeface="KaiTi" charset="-122"/>
              </a:rPr>
              <a:t>H</a:t>
            </a:r>
            <a:r>
              <a:rPr kumimoji="1" lang="zh-CN" altLang="en-US" sz="2400" dirty="0">
                <a:latin typeface="+mn-ea"/>
                <a:cs typeface="KaiTi" charset="-122"/>
              </a:rPr>
              <a:t>，</a:t>
            </a:r>
            <a:r>
              <a:rPr kumimoji="1" lang="en-US" altLang="zh-CN" sz="2400" dirty="0">
                <a:latin typeface="+mn-ea"/>
                <a:cs typeface="KaiTi" charset="-122"/>
              </a:rPr>
              <a:t>O</a:t>
            </a:r>
            <a:r>
              <a:rPr kumimoji="1" lang="zh-CN" altLang="en-US" sz="2400" dirty="0">
                <a:latin typeface="+mn-ea"/>
                <a:cs typeface="KaiTi" charset="-122"/>
              </a:rPr>
              <a:t>三者比例通常为</a:t>
            </a:r>
            <a:r>
              <a:rPr kumimoji="1" lang="en-US" altLang="zh-CN" sz="2400" dirty="0">
                <a:latin typeface="+mn-ea"/>
                <a:cs typeface="KaiTi" charset="-122"/>
              </a:rPr>
              <a:t>1</a:t>
            </a:r>
            <a:r>
              <a:rPr kumimoji="1" lang="zh-CN" altLang="en-US" sz="2400" dirty="0">
                <a:latin typeface="+mn-ea"/>
                <a:cs typeface="KaiTi" charset="-122"/>
              </a:rPr>
              <a:t>：</a:t>
            </a:r>
            <a:r>
              <a:rPr kumimoji="1" lang="en-US" altLang="zh-CN" sz="2400" dirty="0">
                <a:latin typeface="+mn-ea"/>
                <a:cs typeface="KaiTi" charset="-122"/>
              </a:rPr>
              <a:t>2</a:t>
            </a:r>
            <a:r>
              <a:rPr kumimoji="1" lang="zh-CN" altLang="en-US" sz="2400" dirty="0">
                <a:latin typeface="+mn-ea"/>
                <a:cs typeface="KaiTi" charset="-122"/>
              </a:rPr>
              <a:t>：</a:t>
            </a:r>
            <a:r>
              <a:rPr kumimoji="1" lang="en-US" altLang="zh-CN" sz="2400" dirty="0">
                <a:latin typeface="+mn-ea"/>
                <a:cs typeface="KaiTi" charset="-122"/>
              </a:rPr>
              <a:t>1</a:t>
            </a:r>
            <a:r>
              <a:rPr kumimoji="1" lang="zh-CN" altLang="en-US" sz="2400" dirty="0">
                <a:latin typeface="+mn-ea"/>
                <a:cs typeface="KaiTi" charset="-122"/>
              </a:rPr>
              <a:t>，一般化学通式为</a:t>
            </a:r>
            <a:r>
              <a:rPr kumimoji="1" lang="en-US" altLang="zh-CN" sz="2400" dirty="0">
                <a:latin typeface="+mn-ea"/>
                <a:cs typeface="KaiTi" charset="-122"/>
              </a:rPr>
              <a:t>(CH</a:t>
            </a:r>
            <a:r>
              <a:rPr kumimoji="1" lang="en-US" altLang="zh-CN" sz="2400" baseline="-25000" dirty="0">
                <a:latin typeface="+mn-ea"/>
                <a:cs typeface="KaiTi" charset="-122"/>
              </a:rPr>
              <a:t>2</a:t>
            </a:r>
            <a:r>
              <a:rPr kumimoji="1" lang="en-US" altLang="zh-CN" sz="2400" dirty="0">
                <a:latin typeface="+mn-ea"/>
                <a:cs typeface="KaiTi" charset="-122"/>
              </a:rPr>
              <a:t>O)</a:t>
            </a:r>
            <a:r>
              <a:rPr kumimoji="1" lang="en-US" altLang="zh-CN" sz="2400" baseline="-25000" dirty="0">
                <a:latin typeface="+mn-ea"/>
                <a:cs typeface="KaiTi" charset="-122"/>
              </a:rPr>
              <a:t>n</a:t>
            </a:r>
            <a:r>
              <a:rPr kumimoji="1" lang="zh-CN" altLang="en-US" sz="2400" dirty="0">
                <a:latin typeface="+mn-ea"/>
                <a:cs typeface="KaiTi" charset="-122"/>
              </a:rPr>
              <a:t>。</a:t>
            </a:r>
            <a:endParaRPr kumimoji="1" lang="en-US" altLang="zh-CN" sz="2400" dirty="0">
              <a:latin typeface="+mn-ea"/>
              <a:cs typeface="KaiTi" charset="-122"/>
            </a:endParaRPr>
          </a:p>
          <a:p>
            <a:pPr marL="342900" indent="-342900">
              <a:lnSpc>
                <a:spcPct val="150000"/>
              </a:lnSpc>
              <a:buFont typeface="Wingdings" pitchFamily="2" charset="2"/>
              <a:buChar char="v"/>
            </a:pPr>
            <a:r>
              <a:rPr kumimoji="1" lang="zh-CN" altLang="en-US" sz="2400" dirty="0">
                <a:latin typeface="+mn-ea"/>
                <a:cs typeface="KaiTi" charset="-122"/>
              </a:rPr>
              <a:t>重要的单糖包括甘油醛，核糖，葡萄糖，半乳糖，果糖等。</a:t>
            </a:r>
            <a:endParaRPr kumimoji="1" lang="en-US" altLang="zh-CN" sz="2400" dirty="0">
              <a:latin typeface="+mn-ea"/>
              <a:cs typeface="KaiTi" charset="-122"/>
            </a:endParaRPr>
          </a:p>
        </p:txBody>
      </p:sp>
      <p:pic>
        <p:nvPicPr>
          <p:cNvPr id="8" name="Picture 7" descr="05_03_Monosaccharides-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180" y="210312"/>
            <a:ext cx="5120640" cy="6437376"/>
          </a:xfrm>
          <a:prstGeom prst="rect">
            <a:avLst/>
          </a:prstGeom>
        </p:spPr>
      </p:pic>
      <p:sp>
        <p:nvSpPr>
          <p:cNvPr id="9" name="Text Box 31"/>
          <p:cNvSpPr txBox="1">
            <a:spLocks noChangeArrowheads="1"/>
          </p:cNvSpPr>
          <p:nvPr/>
        </p:nvSpPr>
        <p:spPr bwMode="auto">
          <a:xfrm>
            <a:off x="6815666" y="274911"/>
            <a:ext cx="2514601"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a:solidFill>
                  <a:srgbClr val="000000"/>
                </a:solidFill>
                <a:latin typeface="Arial" charset="0"/>
              </a:rPr>
              <a:t>Aldoses (Aldehyde Sugars)</a:t>
            </a:r>
          </a:p>
        </p:txBody>
      </p:sp>
      <p:sp>
        <p:nvSpPr>
          <p:cNvPr id="10" name="Text Box 31"/>
          <p:cNvSpPr txBox="1">
            <a:spLocks noChangeArrowheads="1"/>
          </p:cNvSpPr>
          <p:nvPr/>
        </p:nvSpPr>
        <p:spPr bwMode="auto">
          <a:xfrm>
            <a:off x="9334500" y="274911"/>
            <a:ext cx="2514601"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a:solidFill>
                  <a:srgbClr val="000000"/>
                </a:solidFill>
                <a:latin typeface="Arial" charset="0"/>
              </a:rPr>
              <a:t>Ketoses (Ketone Sugars)</a:t>
            </a:r>
          </a:p>
        </p:txBody>
      </p:sp>
      <p:sp>
        <p:nvSpPr>
          <p:cNvPr id="11" name="Text Box 31"/>
          <p:cNvSpPr txBox="1">
            <a:spLocks noChangeArrowheads="1"/>
          </p:cNvSpPr>
          <p:nvPr/>
        </p:nvSpPr>
        <p:spPr bwMode="auto">
          <a:xfrm>
            <a:off x="7768756" y="558527"/>
            <a:ext cx="3145367"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a:solidFill>
                  <a:srgbClr val="000000"/>
                </a:solidFill>
                <a:latin typeface="Arial" charset="0"/>
              </a:rPr>
              <a:t>Trioses: 3-carbon sugars (C</a:t>
            </a:r>
            <a:r>
              <a:rPr lang="en-US" sz="1400" baseline="-25000" dirty="0">
                <a:solidFill>
                  <a:srgbClr val="000000"/>
                </a:solidFill>
                <a:latin typeface="Arial" charset="0"/>
              </a:rPr>
              <a:t>3</a:t>
            </a:r>
            <a:r>
              <a:rPr lang="en-US" sz="1400" dirty="0">
                <a:solidFill>
                  <a:srgbClr val="000000"/>
                </a:solidFill>
                <a:latin typeface="Arial" charset="0"/>
              </a:rPr>
              <a:t>H</a:t>
            </a:r>
            <a:r>
              <a:rPr lang="en-US" sz="1400" baseline="-25000" dirty="0">
                <a:solidFill>
                  <a:srgbClr val="000000"/>
                </a:solidFill>
                <a:latin typeface="Arial" charset="0"/>
              </a:rPr>
              <a:t>6</a:t>
            </a:r>
            <a:r>
              <a:rPr lang="en-US" sz="1400" dirty="0">
                <a:solidFill>
                  <a:srgbClr val="000000"/>
                </a:solidFill>
                <a:latin typeface="Arial" charset="0"/>
              </a:rPr>
              <a:t>O</a:t>
            </a:r>
            <a:r>
              <a:rPr lang="en-US" sz="1400" baseline="-25000" dirty="0">
                <a:solidFill>
                  <a:srgbClr val="000000"/>
                </a:solidFill>
                <a:latin typeface="Arial" charset="0"/>
              </a:rPr>
              <a:t>3</a:t>
            </a:r>
            <a:r>
              <a:rPr lang="en-US" sz="1400" dirty="0">
                <a:solidFill>
                  <a:srgbClr val="000000"/>
                </a:solidFill>
                <a:latin typeface="Arial" charset="0"/>
              </a:rPr>
              <a:t>)</a:t>
            </a:r>
          </a:p>
        </p:txBody>
      </p:sp>
      <p:sp>
        <p:nvSpPr>
          <p:cNvPr id="12" name="Text Box 31"/>
          <p:cNvSpPr txBox="1">
            <a:spLocks noChangeArrowheads="1"/>
          </p:cNvSpPr>
          <p:nvPr/>
        </p:nvSpPr>
        <p:spPr bwMode="auto">
          <a:xfrm>
            <a:off x="7302506" y="1904742"/>
            <a:ext cx="1485900"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a:solidFill>
                  <a:srgbClr val="000000"/>
                </a:solidFill>
                <a:latin typeface="Arial" charset="0"/>
              </a:rPr>
              <a:t>Glyceraldehyde</a:t>
            </a:r>
          </a:p>
        </p:txBody>
      </p:sp>
      <p:sp>
        <p:nvSpPr>
          <p:cNvPr id="13" name="Text Box 31"/>
          <p:cNvSpPr txBox="1">
            <a:spLocks noChangeArrowheads="1"/>
          </p:cNvSpPr>
          <p:nvPr/>
        </p:nvSpPr>
        <p:spPr bwMode="auto">
          <a:xfrm>
            <a:off x="9770534" y="1904739"/>
            <a:ext cx="1646761"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err="1">
                <a:solidFill>
                  <a:srgbClr val="000000"/>
                </a:solidFill>
                <a:latin typeface="Arial" charset="0"/>
              </a:rPr>
              <a:t>Dihydroxyacetone</a:t>
            </a:r>
            <a:endParaRPr lang="en-US" sz="1400" dirty="0">
              <a:solidFill>
                <a:srgbClr val="000000"/>
              </a:solidFill>
              <a:latin typeface="Arial" charset="0"/>
            </a:endParaRPr>
          </a:p>
        </p:txBody>
      </p:sp>
      <p:sp>
        <p:nvSpPr>
          <p:cNvPr id="14" name="Text Box 31"/>
          <p:cNvSpPr txBox="1">
            <a:spLocks noChangeArrowheads="1"/>
          </p:cNvSpPr>
          <p:nvPr/>
        </p:nvSpPr>
        <p:spPr bwMode="auto">
          <a:xfrm>
            <a:off x="7753350" y="2205309"/>
            <a:ext cx="3168651"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err="1">
                <a:solidFill>
                  <a:srgbClr val="000000"/>
                </a:solidFill>
                <a:latin typeface="Arial" charset="0"/>
              </a:rPr>
              <a:t>Pentoses</a:t>
            </a:r>
            <a:r>
              <a:rPr lang="en-US" sz="1400" dirty="0">
                <a:solidFill>
                  <a:srgbClr val="000000"/>
                </a:solidFill>
                <a:latin typeface="Arial" charset="0"/>
              </a:rPr>
              <a:t>: 5-carbon sugars (C</a:t>
            </a:r>
            <a:r>
              <a:rPr lang="en-US" sz="1400" baseline="-25000" dirty="0">
                <a:solidFill>
                  <a:srgbClr val="000000"/>
                </a:solidFill>
                <a:latin typeface="Arial" charset="0"/>
              </a:rPr>
              <a:t>5</a:t>
            </a:r>
            <a:r>
              <a:rPr lang="en-US" sz="1400" dirty="0">
                <a:solidFill>
                  <a:srgbClr val="000000"/>
                </a:solidFill>
                <a:latin typeface="Arial" charset="0"/>
              </a:rPr>
              <a:t>H</a:t>
            </a:r>
            <a:r>
              <a:rPr lang="en-US" sz="1400" baseline="-25000" dirty="0">
                <a:solidFill>
                  <a:srgbClr val="000000"/>
                </a:solidFill>
                <a:latin typeface="Arial" charset="0"/>
              </a:rPr>
              <a:t>10</a:t>
            </a:r>
            <a:r>
              <a:rPr lang="en-US" sz="1400" dirty="0">
                <a:solidFill>
                  <a:srgbClr val="000000"/>
                </a:solidFill>
                <a:latin typeface="Arial" charset="0"/>
              </a:rPr>
              <a:t>O</a:t>
            </a:r>
            <a:r>
              <a:rPr lang="en-US" sz="1400" baseline="-25000" dirty="0">
                <a:solidFill>
                  <a:srgbClr val="000000"/>
                </a:solidFill>
                <a:latin typeface="Arial" charset="0"/>
              </a:rPr>
              <a:t>5</a:t>
            </a:r>
            <a:r>
              <a:rPr lang="en-US" sz="1400" dirty="0">
                <a:solidFill>
                  <a:srgbClr val="000000"/>
                </a:solidFill>
                <a:latin typeface="Arial" charset="0"/>
              </a:rPr>
              <a:t>)</a:t>
            </a:r>
          </a:p>
        </p:txBody>
      </p:sp>
      <p:sp>
        <p:nvSpPr>
          <p:cNvPr id="15" name="Text Box 31"/>
          <p:cNvSpPr txBox="1">
            <a:spLocks noChangeArrowheads="1"/>
          </p:cNvSpPr>
          <p:nvPr/>
        </p:nvSpPr>
        <p:spPr bwMode="auto">
          <a:xfrm>
            <a:off x="7310972" y="4008707"/>
            <a:ext cx="1485900"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a:solidFill>
                  <a:srgbClr val="000000"/>
                </a:solidFill>
                <a:latin typeface="Arial" charset="0"/>
              </a:rPr>
              <a:t>Ribose (</a:t>
            </a:r>
            <a:r>
              <a:rPr lang="ja-JP" altLang="en-US" sz="1400">
                <a:solidFill>
                  <a:srgbClr val="000000"/>
                </a:solidFill>
                <a:latin typeface="Arial" charset="0"/>
              </a:rPr>
              <a:t>核糖</a:t>
            </a:r>
            <a:r>
              <a:rPr lang="en-US" sz="1400" dirty="0">
                <a:solidFill>
                  <a:srgbClr val="000000"/>
                </a:solidFill>
                <a:latin typeface="Arial" charset="0"/>
              </a:rPr>
              <a:t>)</a:t>
            </a:r>
          </a:p>
        </p:txBody>
      </p:sp>
      <p:sp>
        <p:nvSpPr>
          <p:cNvPr id="16" name="Text Box 31"/>
          <p:cNvSpPr txBox="1">
            <a:spLocks noChangeArrowheads="1"/>
          </p:cNvSpPr>
          <p:nvPr/>
        </p:nvSpPr>
        <p:spPr bwMode="auto">
          <a:xfrm>
            <a:off x="9779000" y="4008704"/>
            <a:ext cx="1646761"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a:solidFill>
                  <a:srgbClr val="000000"/>
                </a:solidFill>
                <a:latin typeface="Arial" charset="0"/>
              </a:rPr>
              <a:t>Ribulose</a:t>
            </a:r>
            <a:r>
              <a:rPr lang="zh-CN" altLang="en-US" sz="1400" dirty="0">
                <a:solidFill>
                  <a:srgbClr val="000000"/>
                </a:solidFill>
                <a:latin typeface="Arial" charset="0"/>
              </a:rPr>
              <a:t> （</a:t>
            </a:r>
            <a:r>
              <a:rPr lang="ja-JP" altLang="en-US" sz="1400">
                <a:solidFill>
                  <a:srgbClr val="000000"/>
                </a:solidFill>
                <a:latin typeface="Arial" charset="0"/>
              </a:rPr>
              <a:t>核酮糖</a:t>
            </a:r>
            <a:r>
              <a:rPr lang="zh-CN" altLang="en-US" sz="1400" dirty="0">
                <a:solidFill>
                  <a:srgbClr val="000000"/>
                </a:solidFill>
                <a:latin typeface="Arial" charset="0"/>
              </a:rPr>
              <a:t>）</a:t>
            </a:r>
            <a:endParaRPr lang="en-US" sz="1400" dirty="0">
              <a:solidFill>
                <a:srgbClr val="000000"/>
              </a:solidFill>
              <a:latin typeface="Arial" charset="0"/>
            </a:endParaRPr>
          </a:p>
        </p:txBody>
      </p:sp>
      <p:sp>
        <p:nvSpPr>
          <p:cNvPr id="17" name="Text Box 31"/>
          <p:cNvSpPr txBox="1">
            <a:spLocks noChangeArrowheads="1"/>
          </p:cNvSpPr>
          <p:nvPr/>
        </p:nvSpPr>
        <p:spPr bwMode="auto">
          <a:xfrm>
            <a:off x="7753350" y="4310802"/>
            <a:ext cx="3168651"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a:solidFill>
                  <a:srgbClr val="000000"/>
                </a:solidFill>
                <a:latin typeface="Arial" charset="0"/>
              </a:rPr>
              <a:t>Hexoses: 6-carbon sugars (C</a:t>
            </a:r>
            <a:r>
              <a:rPr lang="en-US" sz="1400" baseline="-25000" dirty="0">
                <a:solidFill>
                  <a:srgbClr val="000000"/>
                </a:solidFill>
                <a:latin typeface="Arial" charset="0"/>
              </a:rPr>
              <a:t>6</a:t>
            </a:r>
            <a:r>
              <a:rPr lang="en-US" sz="1400" dirty="0">
                <a:solidFill>
                  <a:srgbClr val="000000"/>
                </a:solidFill>
                <a:latin typeface="Arial" charset="0"/>
              </a:rPr>
              <a:t>H</a:t>
            </a:r>
            <a:r>
              <a:rPr lang="en-US" sz="1400" baseline="-25000" dirty="0">
                <a:solidFill>
                  <a:srgbClr val="000000"/>
                </a:solidFill>
                <a:latin typeface="Arial" charset="0"/>
              </a:rPr>
              <a:t>12</a:t>
            </a:r>
            <a:r>
              <a:rPr lang="en-US" sz="1400" dirty="0">
                <a:solidFill>
                  <a:srgbClr val="000000"/>
                </a:solidFill>
                <a:latin typeface="Arial" charset="0"/>
              </a:rPr>
              <a:t>O</a:t>
            </a:r>
            <a:r>
              <a:rPr lang="en-US" sz="1400" baseline="-25000" dirty="0">
                <a:solidFill>
                  <a:srgbClr val="000000"/>
                </a:solidFill>
                <a:latin typeface="Arial" charset="0"/>
              </a:rPr>
              <a:t>6</a:t>
            </a:r>
            <a:r>
              <a:rPr lang="en-US" sz="1400" dirty="0">
                <a:solidFill>
                  <a:srgbClr val="000000"/>
                </a:solidFill>
                <a:latin typeface="Arial" charset="0"/>
              </a:rPr>
              <a:t>)</a:t>
            </a:r>
          </a:p>
        </p:txBody>
      </p:sp>
      <p:sp>
        <p:nvSpPr>
          <p:cNvPr id="18" name="Text Box 31"/>
          <p:cNvSpPr txBox="1">
            <a:spLocks noChangeArrowheads="1"/>
          </p:cNvSpPr>
          <p:nvPr/>
        </p:nvSpPr>
        <p:spPr bwMode="auto">
          <a:xfrm>
            <a:off x="7018872" y="6324338"/>
            <a:ext cx="948261"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a:solidFill>
                  <a:srgbClr val="000000"/>
                </a:solidFill>
                <a:latin typeface="Arial" charset="0"/>
              </a:rPr>
              <a:t>Glucose</a:t>
            </a:r>
          </a:p>
        </p:txBody>
      </p:sp>
      <p:sp>
        <p:nvSpPr>
          <p:cNvPr id="19" name="Text Box 31"/>
          <p:cNvSpPr txBox="1">
            <a:spLocks noChangeArrowheads="1"/>
          </p:cNvSpPr>
          <p:nvPr/>
        </p:nvSpPr>
        <p:spPr bwMode="auto">
          <a:xfrm>
            <a:off x="9762068" y="6320102"/>
            <a:ext cx="1646761"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a:solidFill>
                  <a:srgbClr val="000000"/>
                </a:solidFill>
                <a:latin typeface="Arial" charset="0"/>
              </a:rPr>
              <a:t>Fructose</a:t>
            </a:r>
          </a:p>
        </p:txBody>
      </p:sp>
      <p:sp>
        <p:nvSpPr>
          <p:cNvPr id="20" name="Text Box 31"/>
          <p:cNvSpPr txBox="1">
            <a:spLocks noChangeArrowheads="1"/>
          </p:cNvSpPr>
          <p:nvPr/>
        </p:nvSpPr>
        <p:spPr bwMode="auto">
          <a:xfrm>
            <a:off x="8072969" y="6324338"/>
            <a:ext cx="948261" cy="275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400" dirty="0" err="1">
                <a:solidFill>
                  <a:srgbClr val="000000"/>
                </a:solidFill>
                <a:latin typeface="Arial" charset="0"/>
              </a:rPr>
              <a:t>Galactose</a:t>
            </a:r>
            <a:endParaRPr lang="en-US" sz="1400" dirty="0">
              <a:solidFill>
                <a:srgbClr val="000000"/>
              </a:solidFill>
              <a:latin typeface="Arial" charset="0"/>
            </a:endParaRPr>
          </a:p>
        </p:txBody>
      </p:sp>
    </p:spTree>
    <p:extLst>
      <p:ext uri="{BB962C8B-B14F-4D97-AF65-F5344CB8AC3E}">
        <p14:creationId xmlns:p14="http://schemas.microsoft.com/office/powerpoint/2010/main" val="794982982"/>
      </p:ext>
    </p:extLst>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TextBox 1"/>
          <p:cNvSpPr txBox="1"/>
          <p:nvPr/>
        </p:nvSpPr>
        <p:spPr>
          <a:xfrm>
            <a:off x="292100" y="308237"/>
            <a:ext cx="11607800" cy="2554545"/>
          </a:xfrm>
          <a:prstGeom prst="rect">
            <a:avLst/>
          </a:prstGeom>
          <a:noFill/>
        </p:spPr>
        <p:txBody>
          <a:bodyPr wrap="square" rtlCol="0">
            <a:spAutoFit/>
          </a:bodyPr>
          <a:lstStyle/>
          <a:p>
            <a:r>
              <a:rPr kumimoji="1" lang="zh-CN" altLang="en-US" sz="2800" dirty="0">
                <a:latin typeface="+mn-ea"/>
              </a:rPr>
              <a:t>葡萄糖</a:t>
            </a:r>
            <a:endParaRPr kumimoji="1" lang="en-US" altLang="zh-CN" sz="2800" dirty="0">
              <a:latin typeface="+mn-ea"/>
            </a:endParaRPr>
          </a:p>
          <a:p>
            <a:endParaRPr kumimoji="1" lang="en-US" altLang="zh-CN" sz="2400" dirty="0">
              <a:latin typeface="+mn-ea"/>
            </a:endParaRPr>
          </a:p>
          <a:p>
            <a:pPr marL="342900" indent="-342900">
              <a:lnSpc>
                <a:spcPct val="150000"/>
              </a:lnSpc>
              <a:buFont typeface="Arial" charset="0"/>
              <a:buChar char="•"/>
            </a:pPr>
            <a:r>
              <a:rPr kumimoji="1" lang="zh-CN" altLang="en-US" sz="2400" dirty="0">
                <a:latin typeface="+mn-ea"/>
              </a:rPr>
              <a:t>分子式</a:t>
            </a:r>
            <a:r>
              <a:rPr kumimoji="1" lang="en-US" altLang="zh-CN" sz="2400" dirty="0">
                <a:latin typeface="+mn-ea"/>
              </a:rPr>
              <a:t>C</a:t>
            </a:r>
            <a:r>
              <a:rPr kumimoji="1" lang="en-US" altLang="zh-CN" sz="2400" baseline="-25000" dirty="0">
                <a:latin typeface="+mn-ea"/>
              </a:rPr>
              <a:t>6</a:t>
            </a:r>
            <a:r>
              <a:rPr kumimoji="1" lang="en-US" altLang="zh-CN" sz="2400" dirty="0">
                <a:latin typeface="+mn-ea"/>
              </a:rPr>
              <a:t>H</a:t>
            </a:r>
            <a:r>
              <a:rPr kumimoji="1" lang="en-US" altLang="zh-CN" sz="2400" baseline="-25000" dirty="0">
                <a:latin typeface="+mn-ea"/>
              </a:rPr>
              <a:t>12</a:t>
            </a:r>
            <a:r>
              <a:rPr kumimoji="1" lang="en-US" altLang="zh-CN" sz="2400" dirty="0">
                <a:latin typeface="+mn-ea"/>
              </a:rPr>
              <a:t>O</a:t>
            </a:r>
            <a:r>
              <a:rPr kumimoji="1" lang="en-US" altLang="zh-CN" sz="2400" baseline="-25000" dirty="0">
                <a:latin typeface="+mn-ea"/>
              </a:rPr>
              <a:t>6</a:t>
            </a:r>
            <a:r>
              <a:rPr kumimoji="1" lang="en-US" altLang="zh-CN" sz="2400" dirty="0">
                <a:latin typeface="+mn-ea"/>
              </a:rPr>
              <a:t>,</a:t>
            </a:r>
            <a:r>
              <a:rPr kumimoji="1" lang="zh-CN" altLang="en-US" sz="2400" dirty="0">
                <a:latin typeface="+mn-ea"/>
              </a:rPr>
              <a:t> </a:t>
            </a:r>
            <a:r>
              <a:rPr kumimoji="1" lang="en-US" altLang="zh-CN" sz="2400" dirty="0">
                <a:latin typeface="+mn-ea"/>
              </a:rPr>
              <a:t>6</a:t>
            </a:r>
            <a:r>
              <a:rPr kumimoji="1" lang="zh-CN" altLang="en-US" sz="2400" dirty="0">
                <a:latin typeface="+mn-ea"/>
              </a:rPr>
              <a:t>碳糖，细胞中储存能量的有机分子。</a:t>
            </a:r>
            <a:endParaRPr kumimoji="1" lang="en-US" altLang="zh-CN" sz="2400" dirty="0">
              <a:latin typeface="+mn-ea"/>
            </a:endParaRPr>
          </a:p>
          <a:p>
            <a:pPr marL="342900" indent="-342900">
              <a:lnSpc>
                <a:spcPct val="150000"/>
              </a:lnSpc>
              <a:buFont typeface="Arial" charset="0"/>
              <a:buChar char="•"/>
            </a:pPr>
            <a:r>
              <a:rPr kumimoji="1" lang="zh-CN" altLang="en-US" sz="2400" dirty="0">
                <a:latin typeface="+mn-ea"/>
              </a:rPr>
              <a:t>五碳糖和六碳糖在水溶液中成环式结构，即单糖分子中的醛基或酮基与另一个碳原子上的羟基反应形成半缩醛或半缩酮，从而形成环式结构。</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308" y="3056494"/>
            <a:ext cx="9599385" cy="3088274"/>
          </a:xfrm>
          <a:prstGeom prst="rect">
            <a:avLst/>
          </a:prstGeom>
        </p:spPr>
      </p:pic>
      <p:sp>
        <p:nvSpPr>
          <p:cNvPr id="4" name="Slide Number Placeholder 3">
            <a:extLst>
              <a:ext uri="{FF2B5EF4-FFF2-40B4-BE49-F238E27FC236}">
                <a16:creationId xmlns="" xmlns:a16="http://schemas.microsoft.com/office/drawing/2014/main" id="{82A25831-1AA1-3E4E-A4E5-9F3A387A8F9C}"/>
              </a:ext>
            </a:extLst>
          </p:cNvPr>
          <p:cNvSpPr>
            <a:spLocks noGrp="1"/>
          </p:cNvSpPr>
          <p:nvPr>
            <p:ph type="sldNum" sz="quarter" idx="12"/>
          </p:nvPr>
        </p:nvSpPr>
        <p:spPr/>
        <p:txBody>
          <a:bodyPr/>
          <a:lstStyle/>
          <a:p>
            <a:fld id="{8A7A6979-0714-4377-B894-6BE4C2D6E202}" type="slidenum">
              <a:rPr lang="en-US" smtClean="0"/>
              <a:pPr/>
              <a:t>26</a:t>
            </a:fld>
            <a:endParaRPr lang="en-US" dirty="0"/>
          </a:p>
        </p:txBody>
      </p:sp>
    </p:spTree>
    <p:extLst>
      <p:ext uri="{BB962C8B-B14F-4D97-AF65-F5344CB8AC3E}">
        <p14:creationId xmlns:p14="http://schemas.microsoft.com/office/powerpoint/2010/main" val="699763962"/>
      </p:ext>
    </p:extLst>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TextBox 1"/>
          <p:cNvSpPr txBox="1"/>
          <p:nvPr/>
        </p:nvSpPr>
        <p:spPr>
          <a:xfrm>
            <a:off x="3498755" y="558655"/>
            <a:ext cx="5194490" cy="523220"/>
          </a:xfrm>
          <a:prstGeom prst="rect">
            <a:avLst/>
          </a:prstGeom>
          <a:noFill/>
        </p:spPr>
        <p:txBody>
          <a:bodyPr wrap="square" rtlCol="0">
            <a:spAutoFit/>
          </a:bodyPr>
          <a:lstStyle/>
          <a:p>
            <a:r>
              <a:rPr kumimoji="1" lang="zh-CN" altLang="en-US" sz="2800" dirty="0"/>
              <a:t>葡萄糖的两种构象：顺反式异构</a:t>
            </a:r>
          </a:p>
        </p:txBody>
      </p:sp>
      <p:sp>
        <p:nvSpPr>
          <p:cNvPr id="3" name="Slide Number Placeholder 2">
            <a:extLst>
              <a:ext uri="{FF2B5EF4-FFF2-40B4-BE49-F238E27FC236}">
                <a16:creationId xmlns="" xmlns:a16="http://schemas.microsoft.com/office/drawing/2014/main" id="{2B23E446-1B81-5E45-A539-0B67B8628E4E}"/>
              </a:ext>
            </a:extLst>
          </p:cNvPr>
          <p:cNvSpPr>
            <a:spLocks noGrp="1"/>
          </p:cNvSpPr>
          <p:nvPr>
            <p:ph type="sldNum" sz="quarter" idx="12"/>
          </p:nvPr>
        </p:nvSpPr>
        <p:spPr/>
        <p:txBody>
          <a:bodyPr/>
          <a:lstStyle/>
          <a:p>
            <a:fld id="{8A7A6979-0714-4377-B894-6BE4C2D6E202}" type="slidenum">
              <a:rPr lang="en-US" smtClean="0"/>
              <a:pPr/>
              <a:t>27</a:t>
            </a:fld>
            <a:endParaRPr lang="en-US" dirty="0"/>
          </a:p>
        </p:txBody>
      </p:sp>
      <p:pic>
        <p:nvPicPr>
          <p:cNvPr id="9" name="Picture 8">
            <a:extLst>
              <a:ext uri="{FF2B5EF4-FFF2-40B4-BE49-F238E27FC236}">
                <a16:creationId xmlns="" xmlns:a16="http://schemas.microsoft.com/office/drawing/2014/main" id="{7E4D772E-24EE-0644-8FC1-E7035CA02E25}"/>
              </a:ext>
            </a:extLst>
          </p:cNvPr>
          <p:cNvPicPr>
            <a:picLocks noChangeAspect="1"/>
          </p:cNvPicPr>
          <p:nvPr/>
        </p:nvPicPr>
        <p:blipFill>
          <a:blip r:embed="rId3"/>
          <a:stretch>
            <a:fillRect/>
          </a:stretch>
        </p:blipFill>
        <p:spPr>
          <a:xfrm>
            <a:off x="827152" y="1319544"/>
            <a:ext cx="10537695" cy="4797791"/>
          </a:xfrm>
          <a:prstGeom prst="rect">
            <a:avLst/>
          </a:prstGeom>
        </p:spPr>
      </p:pic>
    </p:spTree>
    <p:extLst>
      <p:ext uri="{BB962C8B-B14F-4D97-AF65-F5344CB8AC3E}">
        <p14:creationId xmlns:p14="http://schemas.microsoft.com/office/powerpoint/2010/main" val="1444326140"/>
      </p:ext>
    </p:extLst>
  </p:cSld>
  <p:clrMapOvr>
    <a:masterClrMapping/>
  </p:clrMapOvr>
  <p:transition>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TextBox 1"/>
          <p:cNvSpPr txBox="1"/>
          <p:nvPr/>
        </p:nvSpPr>
        <p:spPr>
          <a:xfrm>
            <a:off x="1252983" y="708515"/>
            <a:ext cx="9686035" cy="1261884"/>
          </a:xfrm>
          <a:prstGeom prst="rect">
            <a:avLst/>
          </a:prstGeom>
          <a:noFill/>
        </p:spPr>
        <p:txBody>
          <a:bodyPr wrap="square" rtlCol="0">
            <a:spAutoFit/>
          </a:bodyPr>
          <a:lstStyle/>
          <a:p>
            <a:r>
              <a:rPr kumimoji="1" lang="zh-CN" altLang="en-US" sz="2800" dirty="0">
                <a:latin typeface="+mn-ea"/>
              </a:rPr>
              <a:t>果糖、半乳糖</a:t>
            </a:r>
            <a:endParaRPr kumimoji="1" lang="en-US" altLang="zh-CN" sz="2800" dirty="0">
              <a:latin typeface="+mn-ea"/>
            </a:endParaRPr>
          </a:p>
          <a:p>
            <a:endParaRPr kumimoji="1" lang="en-US" altLang="zh-CN" sz="2400" dirty="0"/>
          </a:p>
          <a:p>
            <a:pPr marL="342900" indent="-342900">
              <a:buFont typeface="Arial" charset="0"/>
              <a:buChar char="•"/>
            </a:pPr>
            <a:r>
              <a:rPr kumimoji="1" lang="zh-CN" altLang="en-US" sz="2400" dirty="0"/>
              <a:t>分子式都为</a:t>
            </a:r>
            <a:r>
              <a:rPr kumimoji="1" lang="en-US" altLang="zh-CN" sz="2400" dirty="0"/>
              <a:t>C</a:t>
            </a:r>
            <a:r>
              <a:rPr kumimoji="1" lang="en-US" altLang="zh-CN" sz="2400" baseline="-25000" dirty="0"/>
              <a:t>6</a:t>
            </a:r>
            <a:r>
              <a:rPr kumimoji="1" lang="en-US" altLang="zh-CN" sz="2400" dirty="0"/>
              <a:t>H</a:t>
            </a:r>
            <a:r>
              <a:rPr kumimoji="1" lang="en-US" altLang="zh-CN" sz="2400" baseline="-25000" dirty="0"/>
              <a:t>12</a:t>
            </a:r>
            <a:r>
              <a:rPr kumimoji="1" lang="en-US" altLang="zh-CN" sz="2400" dirty="0"/>
              <a:t>O</a:t>
            </a:r>
            <a:r>
              <a:rPr kumimoji="1" lang="en-US" altLang="zh-CN" sz="2400" baseline="-25000" dirty="0"/>
              <a:t>6</a:t>
            </a:r>
            <a:r>
              <a:rPr kumimoji="1" lang="zh-CN" altLang="en-US" sz="2400" dirty="0"/>
              <a:t>，</a:t>
            </a:r>
            <a:r>
              <a:rPr kumimoji="1" lang="en-US" altLang="zh-CN" sz="2400" dirty="0"/>
              <a:t>6</a:t>
            </a:r>
            <a:r>
              <a:rPr kumimoji="1" lang="zh-CN" altLang="en-US" sz="2400" dirty="0"/>
              <a:t>碳糖，与葡萄糖分子式相同，为同分异构体。</a:t>
            </a:r>
            <a:endParaRPr kumimoji="1" lang="en-US" altLang="zh-CN" sz="2400" dirty="0"/>
          </a:p>
        </p:txBody>
      </p:sp>
      <p:sp>
        <p:nvSpPr>
          <p:cNvPr id="3" name="Slide Number Placeholder 2">
            <a:extLst>
              <a:ext uri="{FF2B5EF4-FFF2-40B4-BE49-F238E27FC236}">
                <a16:creationId xmlns="" xmlns:a16="http://schemas.microsoft.com/office/drawing/2014/main" id="{ABE8D6DF-435B-8A43-A357-4D46CD57E703}"/>
              </a:ext>
            </a:extLst>
          </p:cNvPr>
          <p:cNvSpPr>
            <a:spLocks noGrp="1"/>
          </p:cNvSpPr>
          <p:nvPr>
            <p:ph type="sldNum" sz="quarter" idx="12"/>
          </p:nvPr>
        </p:nvSpPr>
        <p:spPr/>
        <p:txBody>
          <a:bodyPr/>
          <a:lstStyle/>
          <a:p>
            <a:fld id="{8A7A6979-0714-4377-B894-6BE4C2D6E202}" type="slidenum">
              <a:rPr lang="en-US" smtClean="0"/>
              <a:pPr/>
              <a:t>28</a:t>
            </a:fld>
            <a:endParaRPr lang="en-US" dirty="0"/>
          </a:p>
        </p:txBody>
      </p:sp>
      <p:pic>
        <p:nvPicPr>
          <p:cNvPr id="6" name="Picture 5">
            <a:extLst>
              <a:ext uri="{FF2B5EF4-FFF2-40B4-BE49-F238E27FC236}">
                <a16:creationId xmlns="" xmlns:a16="http://schemas.microsoft.com/office/drawing/2014/main" id="{CF4C51AF-798F-FF40-B789-E5FFD428CD0A}"/>
              </a:ext>
            </a:extLst>
          </p:cNvPr>
          <p:cNvPicPr>
            <a:picLocks noChangeAspect="1"/>
          </p:cNvPicPr>
          <p:nvPr/>
        </p:nvPicPr>
        <p:blipFill>
          <a:blip r:embed="rId2"/>
          <a:stretch>
            <a:fillRect/>
          </a:stretch>
        </p:blipFill>
        <p:spPr>
          <a:xfrm>
            <a:off x="3425190" y="2714082"/>
            <a:ext cx="5343906" cy="2867822"/>
          </a:xfrm>
          <a:prstGeom prst="rect">
            <a:avLst/>
          </a:prstGeom>
        </p:spPr>
      </p:pic>
    </p:spTree>
    <p:extLst>
      <p:ext uri="{BB962C8B-B14F-4D97-AF65-F5344CB8AC3E}">
        <p14:creationId xmlns:p14="http://schemas.microsoft.com/office/powerpoint/2010/main" val="50119019"/>
      </p:ext>
    </p:extLst>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1981201" y="279977"/>
            <a:ext cx="8534400" cy="685800"/>
          </a:xfrm>
          <a:noFill/>
          <a:ln>
            <a:noFill/>
          </a:ln>
        </p:spPr>
        <p:txBody>
          <a:bodyPr>
            <a:normAutofit fontScale="90000"/>
          </a:bodyPr>
          <a:lstStyle/>
          <a:p>
            <a:r>
              <a:rPr lang="en-US" altLang="zh-CN" sz="4000" dirty="0" smtClean="0">
                <a:solidFill>
                  <a:srgbClr val="7030A0"/>
                </a:solidFill>
                <a:latin typeface="黑体" charset="-122"/>
                <a:ea typeface="黑体" charset="-122"/>
              </a:rPr>
              <a:t>2.1  </a:t>
            </a:r>
            <a:r>
              <a:rPr lang="ja-JP" altLang="en-US" sz="3600" dirty="0">
                <a:solidFill>
                  <a:srgbClr val="7030A0"/>
                </a:solidFill>
                <a:latin typeface="黑体" charset="-122"/>
                <a:ea typeface="黑体" charset="-122"/>
              </a:rPr>
              <a:t>生物的元素组成</a:t>
            </a:r>
            <a:endParaRPr lang="zh-CN" altLang="en-US" sz="3600" dirty="0">
              <a:solidFill>
                <a:srgbClr val="7030A0"/>
              </a:solidFill>
              <a:latin typeface="黑体" charset="-122"/>
              <a:ea typeface="黑体" charset="-122"/>
            </a:endParaRPr>
          </a:p>
        </p:txBody>
      </p:sp>
      <p:sp>
        <p:nvSpPr>
          <p:cNvPr id="101379" name="Rectangle 3"/>
          <p:cNvSpPr>
            <a:spLocks noGrp="1" noChangeArrowheads="1"/>
          </p:cNvSpPr>
          <p:nvPr>
            <p:ph type="body" idx="1"/>
          </p:nvPr>
        </p:nvSpPr>
        <p:spPr>
          <a:xfrm>
            <a:off x="896112" y="1895416"/>
            <a:ext cx="7416915" cy="4064059"/>
          </a:xfrm>
        </p:spPr>
        <p:txBody>
          <a:bodyPr>
            <a:normAutofit fontScale="92500" lnSpcReduction="10000"/>
          </a:bodyPr>
          <a:lstStyle/>
          <a:p>
            <a:pPr marL="0" indent="0">
              <a:lnSpc>
                <a:spcPct val="170000"/>
              </a:lnSpc>
              <a:buNone/>
            </a:pPr>
            <a:r>
              <a:rPr lang="zh-CN" altLang="en-US" sz="2600" dirty="0">
                <a:solidFill>
                  <a:schemeClr val="tx1"/>
                </a:solidFill>
                <a:latin typeface="+mn-ea"/>
              </a:rPr>
              <a:t>生物具有多样性，但生物体的化学组成基本相似</a:t>
            </a:r>
          </a:p>
          <a:p>
            <a:pPr marL="0" indent="0" algn="just">
              <a:lnSpc>
                <a:spcPct val="170000"/>
              </a:lnSpc>
              <a:buNone/>
            </a:pPr>
            <a:r>
              <a:rPr lang="zh-CN" altLang="en-US" sz="2600" dirty="0">
                <a:solidFill>
                  <a:srgbClr val="FF0000"/>
                </a:solidFill>
                <a:latin typeface="+mn-ea"/>
              </a:rPr>
              <a:t>主要元素</a:t>
            </a:r>
            <a:r>
              <a:rPr lang="zh-CN" altLang="en-US" sz="2600" dirty="0">
                <a:solidFill>
                  <a:schemeClr val="tx1"/>
                </a:solidFill>
                <a:latin typeface="+mn-ea"/>
              </a:rPr>
              <a:t>：</a:t>
            </a:r>
            <a:r>
              <a:rPr lang="en-US" altLang="zh-CN" sz="2600" dirty="0">
                <a:solidFill>
                  <a:schemeClr val="tx1"/>
                </a:solidFill>
                <a:latin typeface="+mn-ea"/>
              </a:rPr>
              <a:t>C</a:t>
            </a:r>
            <a:r>
              <a:rPr lang="zh-CN" altLang="en-US" sz="2600" dirty="0">
                <a:solidFill>
                  <a:schemeClr val="tx1"/>
                </a:solidFill>
                <a:latin typeface="+mn-ea"/>
              </a:rPr>
              <a:t>、</a:t>
            </a:r>
            <a:r>
              <a:rPr lang="en-US" altLang="zh-CN" sz="2600" dirty="0">
                <a:solidFill>
                  <a:schemeClr val="tx1"/>
                </a:solidFill>
                <a:latin typeface="+mn-ea"/>
              </a:rPr>
              <a:t>H</a:t>
            </a:r>
            <a:r>
              <a:rPr lang="zh-CN" altLang="en-US" sz="2600" dirty="0">
                <a:solidFill>
                  <a:schemeClr val="tx1"/>
                </a:solidFill>
                <a:latin typeface="+mn-ea"/>
              </a:rPr>
              <a:t>、</a:t>
            </a:r>
            <a:r>
              <a:rPr lang="en-US" altLang="zh-CN" sz="2600" dirty="0">
                <a:solidFill>
                  <a:schemeClr val="tx1"/>
                </a:solidFill>
                <a:latin typeface="+mn-ea"/>
              </a:rPr>
              <a:t>O</a:t>
            </a:r>
            <a:r>
              <a:rPr lang="zh-CN" altLang="en-US" sz="2600" dirty="0">
                <a:solidFill>
                  <a:schemeClr val="tx1"/>
                </a:solidFill>
                <a:latin typeface="+mn-ea"/>
              </a:rPr>
              <a:t>、</a:t>
            </a:r>
            <a:r>
              <a:rPr lang="en-US" altLang="zh-CN" sz="2600" dirty="0">
                <a:solidFill>
                  <a:schemeClr val="tx1"/>
                </a:solidFill>
                <a:latin typeface="+mn-ea"/>
              </a:rPr>
              <a:t>N</a:t>
            </a:r>
            <a:r>
              <a:rPr lang="zh-CN" altLang="en-US" sz="2600" dirty="0">
                <a:solidFill>
                  <a:schemeClr val="tx1"/>
                </a:solidFill>
                <a:latin typeface="+mn-ea"/>
              </a:rPr>
              <a:t>、</a:t>
            </a:r>
            <a:r>
              <a:rPr lang="en-US" altLang="zh-CN" sz="2600" dirty="0">
                <a:solidFill>
                  <a:schemeClr val="tx1"/>
                </a:solidFill>
                <a:latin typeface="+mn-ea"/>
              </a:rPr>
              <a:t>P</a:t>
            </a:r>
            <a:r>
              <a:rPr lang="zh-CN" altLang="en-US" sz="2600" dirty="0">
                <a:solidFill>
                  <a:schemeClr val="tx1"/>
                </a:solidFill>
                <a:latin typeface="+mn-ea"/>
              </a:rPr>
              <a:t>、</a:t>
            </a:r>
            <a:r>
              <a:rPr lang="en-US" altLang="zh-CN" sz="2600" dirty="0">
                <a:solidFill>
                  <a:schemeClr val="tx1"/>
                </a:solidFill>
                <a:latin typeface="+mn-ea"/>
              </a:rPr>
              <a:t>S</a:t>
            </a:r>
            <a:r>
              <a:rPr lang="zh-CN" altLang="en-US" sz="2600" dirty="0">
                <a:solidFill>
                  <a:schemeClr val="tx1"/>
                </a:solidFill>
                <a:latin typeface="+mn-ea"/>
              </a:rPr>
              <a:t>、</a:t>
            </a:r>
            <a:r>
              <a:rPr lang="en-US" altLang="zh-CN" sz="2600" dirty="0">
                <a:solidFill>
                  <a:schemeClr val="tx1"/>
                </a:solidFill>
                <a:latin typeface="+mn-ea"/>
              </a:rPr>
              <a:t>Ca</a:t>
            </a:r>
            <a:r>
              <a:rPr lang="zh-CN" altLang="en-US" sz="2600" dirty="0">
                <a:solidFill>
                  <a:schemeClr val="tx1"/>
                </a:solidFill>
                <a:latin typeface="+mn-ea"/>
              </a:rPr>
              <a:t>等，以上</a:t>
            </a:r>
            <a:r>
              <a:rPr lang="en-US" altLang="zh-CN" sz="2600" dirty="0">
                <a:solidFill>
                  <a:schemeClr val="tx1"/>
                </a:solidFill>
                <a:latin typeface="+mn-ea"/>
              </a:rPr>
              <a:t>7</a:t>
            </a:r>
            <a:r>
              <a:rPr lang="zh-CN" altLang="en-US" sz="2600" dirty="0">
                <a:solidFill>
                  <a:schemeClr val="tx1"/>
                </a:solidFill>
                <a:latin typeface="+mn-ea"/>
              </a:rPr>
              <a:t>种元素约占生物体的</a:t>
            </a:r>
            <a:r>
              <a:rPr lang="en-US" altLang="zh-CN" sz="2600" dirty="0">
                <a:solidFill>
                  <a:schemeClr val="tx1"/>
                </a:solidFill>
                <a:latin typeface="+mn-ea"/>
              </a:rPr>
              <a:t>99.35%</a:t>
            </a:r>
            <a:r>
              <a:rPr lang="zh-CN" altLang="en-US" sz="2600" dirty="0">
                <a:solidFill>
                  <a:schemeClr val="tx1"/>
                </a:solidFill>
                <a:latin typeface="+mn-ea"/>
              </a:rPr>
              <a:t>，其中</a:t>
            </a:r>
            <a:r>
              <a:rPr lang="en-US" altLang="zh-CN" sz="2600" dirty="0">
                <a:solidFill>
                  <a:schemeClr val="tx1"/>
                </a:solidFill>
                <a:latin typeface="+mn-ea"/>
              </a:rPr>
              <a:t>C</a:t>
            </a:r>
            <a:r>
              <a:rPr lang="zh-CN" altLang="en-US" sz="2600" dirty="0">
                <a:solidFill>
                  <a:schemeClr val="tx1"/>
                </a:solidFill>
                <a:latin typeface="+mn-ea"/>
              </a:rPr>
              <a:t>、</a:t>
            </a:r>
            <a:r>
              <a:rPr lang="en-US" altLang="zh-CN" sz="2600" dirty="0">
                <a:solidFill>
                  <a:schemeClr val="tx1"/>
                </a:solidFill>
                <a:latin typeface="+mn-ea"/>
              </a:rPr>
              <a:t>H</a:t>
            </a:r>
            <a:r>
              <a:rPr lang="zh-CN" altLang="en-US" sz="2600" dirty="0">
                <a:solidFill>
                  <a:schemeClr val="tx1"/>
                </a:solidFill>
                <a:latin typeface="+mn-ea"/>
              </a:rPr>
              <a:t>、</a:t>
            </a:r>
            <a:r>
              <a:rPr lang="en-US" altLang="zh-CN" sz="2600" dirty="0">
                <a:solidFill>
                  <a:schemeClr val="tx1"/>
                </a:solidFill>
                <a:latin typeface="+mn-ea"/>
              </a:rPr>
              <a:t>O</a:t>
            </a:r>
            <a:r>
              <a:rPr lang="zh-CN" altLang="en-US" sz="2600" dirty="0">
                <a:solidFill>
                  <a:schemeClr val="tx1"/>
                </a:solidFill>
                <a:latin typeface="+mn-ea"/>
              </a:rPr>
              <a:t>、</a:t>
            </a:r>
            <a:r>
              <a:rPr lang="en-US" altLang="zh-CN" sz="2600" dirty="0">
                <a:solidFill>
                  <a:schemeClr val="tx1"/>
                </a:solidFill>
                <a:latin typeface="+mn-ea"/>
              </a:rPr>
              <a:t>N 4</a:t>
            </a:r>
            <a:r>
              <a:rPr lang="zh-CN" altLang="en-US" sz="2600" dirty="0">
                <a:solidFill>
                  <a:schemeClr val="tx1"/>
                </a:solidFill>
                <a:latin typeface="+mn-ea"/>
              </a:rPr>
              <a:t>种元素占</a:t>
            </a:r>
            <a:r>
              <a:rPr lang="en-US" altLang="zh-CN" sz="2600" dirty="0">
                <a:solidFill>
                  <a:schemeClr val="tx1"/>
                </a:solidFill>
                <a:latin typeface="+mn-ea"/>
              </a:rPr>
              <a:t>96%</a:t>
            </a:r>
            <a:r>
              <a:rPr lang="zh-CN" altLang="en-US" sz="2600" dirty="0">
                <a:solidFill>
                  <a:schemeClr val="tx1"/>
                </a:solidFill>
                <a:latin typeface="+mn-ea"/>
              </a:rPr>
              <a:t>。</a:t>
            </a:r>
            <a:endParaRPr lang="en-US" altLang="zh-CN" sz="2600" dirty="0">
              <a:solidFill>
                <a:schemeClr val="tx1"/>
              </a:solidFill>
              <a:latin typeface="+mn-ea"/>
            </a:endParaRPr>
          </a:p>
          <a:p>
            <a:pPr marL="0" indent="0" algn="just">
              <a:lnSpc>
                <a:spcPct val="170000"/>
              </a:lnSpc>
              <a:buNone/>
            </a:pPr>
            <a:r>
              <a:rPr lang="zh-CN" altLang="en-US" sz="2600" dirty="0">
                <a:solidFill>
                  <a:srgbClr val="FF0000"/>
                </a:solidFill>
                <a:latin typeface="+mn-ea"/>
              </a:rPr>
              <a:t>微量元素</a:t>
            </a:r>
            <a:r>
              <a:rPr lang="zh-CN" altLang="en-US" sz="2600" dirty="0">
                <a:solidFill>
                  <a:schemeClr val="tx1"/>
                </a:solidFill>
                <a:latin typeface="+mn-ea"/>
              </a:rPr>
              <a:t>：铁、铜、锌、锰、钼、钴、镍、镉、锡、硅、碘等。</a:t>
            </a:r>
          </a:p>
          <a:p>
            <a:pPr marL="0" indent="0" algn="just">
              <a:lnSpc>
                <a:spcPct val="90000"/>
              </a:lnSpc>
              <a:buNone/>
            </a:pPr>
            <a:endParaRPr lang="zh-CN" altLang="en-US" sz="2800" dirty="0">
              <a:solidFill>
                <a:srgbClr val="F8F8F8"/>
              </a:solidFill>
              <a:latin typeface="黑体" charset="-122"/>
              <a:ea typeface="黑体" charset="-122"/>
            </a:endParaRPr>
          </a:p>
        </p:txBody>
      </p:sp>
      <p:pic>
        <p:nvPicPr>
          <p:cNvPr id="101381" name="Picture 5" descr="4-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5908" y="1895416"/>
            <a:ext cx="3041650" cy="4267200"/>
          </a:xfrm>
          <a:prstGeom prst="rect">
            <a:avLst/>
          </a:prstGeom>
          <a:noFill/>
          <a:extLst>
            <a:ext uri="{909E8E84-426E-40DD-AFC4-6F175D3DCCD1}">
              <a14:hiddenFill xmlns:a14="http://schemas.microsoft.com/office/drawing/2010/main">
                <a:solidFill>
                  <a:srgbClr val="FFFFFF"/>
                </a:solidFill>
              </a14:hiddenFill>
            </a:ext>
          </a:extLst>
        </p:spPr>
      </p:pic>
      <p:sp>
        <p:nvSpPr>
          <p:cNvPr id="101382" name="Rectangle 6"/>
          <p:cNvSpPr>
            <a:spLocks noChangeArrowheads="1"/>
          </p:cNvSpPr>
          <p:nvPr/>
        </p:nvSpPr>
        <p:spPr bwMode="auto">
          <a:xfrm>
            <a:off x="896112" y="1138209"/>
            <a:ext cx="39068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en-US" altLang="zh-CN" sz="3200" dirty="0">
                <a:solidFill>
                  <a:srgbClr val="0070C0"/>
                </a:solidFill>
                <a:effectLst>
                  <a:outerShdw blurRad="38100" dist="38100" dir="2700000" algn="tl">
                    <a:srgbClr val="000000"/>
                  </a:outerShdw>
                </a:effectLst>
                <a:latin typeface="黑体" charset="-122"/>
                <a:ea typeface="黑体" charset="-122"/>
              </a:rPr>
              <a:t> </a:t>
            </a:r>
            <a:r>
              <a:rPr lang="zh-CN" altLang="en-US" sz="3200" dirty="0">
                <a:solidFill>
                  <a:srgbClr val="0070C0"/>
                </a:solidFill>
                <a:effectLst>
                  <a:outerShdw blurRad="38100" dist="38100" dir="2700000" algn="tl">
                    <a:srgbClr val="000000"/>
                  </a:outerShdw>
                </a:effectLst>
                <a:latin typeface="黑体" charset="-122"/>
                <a:ea typeface="黑体" charset="-122"/>
              </a:rPr>
              <a:t>生物体的主要元素</a:t>
            </a:r>
            <a:endParaRPr lang="zh-CN" altLang="en-US" sz="2800" dirty="0">
              <a:solidFill>
                <a:srgbClr val="0070C0"/>
              </a:solidFill>
              <a:effectLst>
                <a:outerShdw blurRad="38100" dist="38100" dir="2700000" algn="tl">
                  <a:srgbClr val="000000"/>
                </a:outerShdw>
              </a:effectLst>
              <a:latin typeface="黑体" charset="-122"/>
              <a:ea typeface="黑体" charset="-122"/>
            </a:endParaRPr>
          </a:p>
        </p:txBody>
      </p:sp>
      <p:sp>
        <p:nvSpPr>
          <p:cNvPr id="2" name="Slide Number Placeholder 1">
            <a:extLst>
              <a:ext uri="{FF2B5EF4-FFF2-40B4-BE49-F238E27FC236}">
                <a16:creationId xmlns="" xmlns:a16="http://schemas.microsoft.com/office/drawing/2014/main" id="{666ED093-ABB4-5442-A498-010F37CDC972}"/>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80292728"/>
      </p:ext>
    </p:extLst>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TextBox 1"/>
          <p:cNvSpPr txBox="1"/>
          <p:nvPr/>
        </p:nvSpPr>
        <p:spPr>
          <a:xfrm>
            <a:off x="818642" y="671939"/>
            <a:ext cx="10554715" cy="1846659"/>
          </a:xfrm>
          <a:prstGeom prst="rect">
            <a:avLst/>
          </a:prstGeom>
          <a:noFill/>
        </p:spPr>
        <p:txBody>
          <a:bodyPr wrap="square" rtlCol="0">
            <a:spAutoFit/>
          </a:bodyPr>
          <a:lstStyle/>
          <a:p>
            <a:pPr>
              <a:lnSpc>
                <a:spcPct val="150000"/>
              </a:lnSpc>
            </a:pPr>
            <a:r>
              <a:rPr kumimoji="1" lang="zh-CN" altLang="en-US" sz="2800" dirty="0"/>
              <a:t>核糖、脱氧核糖</a:t>
            </a:r>
            <a:endParaRPr kumimoji="1" lang="en-US" altLang="zh-CN" sz="2800" dirty="0"/>
          </a:p>
          <a:p>
            <a:pPr marL="342900" indent="-342900">
              <a:lnSpc>
                <a:spcPct val="150000"/>
              </a:lnSpc>
              <a:buFont typeface="Arial" charset="0"/>
              <a:buChar char="•"/>
            </a:pPr>
            <a:r>
              <a:rPr kumimoji="1" lang="en-US" altLang="zh-CN" sz="2400" dirty="0"/>
              <a:t>5</a:t>
            </a:r>
            <a:r>
              <a:rPr kumimoji="1" lang="zh-CN" altLang="en-US" sz="2400" dirty="0"/>
              <a:t>碳糖，第</a:t>
            </a:r>
            <a:r>
              <a:rPr kumimoji="1" lang="en-US" altLang="zh-CN" sz="2400" dirty="0"/>
              <a:t>2</a:t>
            </a:r>
            <a:r>
              <a:rPr kumimoji="1" lang="zh-CN" altLang="en-US" sz="2400" dirty="0"/>
              <a:t>碳上的氧原子脱去便是脱氧核糖。</a:t>
            </a:r>
            <a:endParaRPr kumimoji="1" lang="en-US" altLang="zh-CN" sz="2400" dirty="0"/>
          </a:p>
          <a:p>
            <a:pPr marL="342900" indent="-342900">
              <a:lnSpc>
                <a:spcPct val="150000"/>
              </a:lnSpc>
              <a:buFont typeface="Arial" charset="0"/>
              <a:buChar char="•"/>
            </a:pPr>
            <a:r>
              <a:rPr kumimoji="1" lang="zh-CN" altLang="en-US" sz="2400" dirty="0"/>
              <a:t>核糖与脱氧核糖是核糖核酸（</a:t>
            </a:r>
            <a:r>
              <a:rPr kumimoji="1" lang="en-US" altLang="zh-CN" sz="2400" dirty="0"/>
              <a:t>RNA</a:t>
            </a:r>
            <a:r>
              <a:rPr kumimoji="1" lang="zh-CN" altLang="en-US" sz="2400" dirty="0"/>
              <a:t>）与脱氧核糖核酸（</a:t>
            </a:r>
            <a:r>
              <a:rPr kumimoji="1" lang="en-US" altLang="zh-CN" sz="2400" dirty="0"/>
              <a:t>DNA</a:t>
            </a:r>
            <a:r>
              <a:rPr kumimoji="1" lang="zh-CN" altLang="en-US" sz="2400" dirty="0"/>
              <a:t>）的主要成分。</a:t>
            </a:r>
            <a:endParaRPr kumimoji="1" lang="en-US" altLang="zh-CN" sz="2400" dirty="0"/>
          </a:p>
        </p:txBody>
      </p:sp>
      <p:sp>
        <p:nvSpPr>
          <p:cNvPr id="3" name="Slide Number Placeholder 2">
            <a:extLst>
              <a:ext uri="{FF2B5EF4-FFF2-40B4-BE49-F238E27FC236}">
                <a16:creationId xmlns="" xmlns:a16="http://schemas.microsoft.com/office/drawing/2014/main" id="{ABE8D6DF-435B-8A43-A357-4D46CD57E703}"/>
              </a:ext>
            </a:extLst>
          </p:cNvPr>
          <p:cNvSpPr>
            <a:spLocks noGrp="1"/>
          </p:cNvSpPr>
          <p:nvPr>
            <p:ph type="sldNum" sz="quarter" idx="12"/>
          </p:nvPr>
        </p:nvSpPr>
        <p:spPr/>
        <p:txBody>
          <a:bodyPr/>
          <a:lstStyle/>
          <a:p>
            <a:fld id="{8A7A6979-0714-4377-B894-6BE4C2D6E202}" type="slidenum">
              <a:rPr lang="en-US" smtClean="0"/>
              <a:pPr/>
              <a:t>29</a:t>
            </a:fld>
            <a:endParaRPr lang="en-US" dirty="0"/>
          </a:p>
        </p:txBody>
      </p:sp>
      <p:pic>
        <p:nvPicPr>
          <p:cNvPr id="6" name="Picture 5">
            <a:extLst>
              <a:ext uri="{FF2B5EF4-FFF2-40B4-BE49-F238E27FC236}">
                <a16:creationId xmlns="" xmlns:a16="http://schemas.microsoft.com/office/drawing/2014/main" id="{B6A6E23D-2275-7041-8972-57C5F30CFAEF}"/>
              </a:ext>
            </a:extLst>
          </p:cNvPr>
          <p:cNvPicPr>
            <a:picLocks noChangeAspect="1"/>
          </p:cNvPicPr>
          <p:nvPr/>
        </p:nvPicPr>
        <p:blipFill>
          <a:blip r:embed="rId3"/>
          <a:stretch>
            <a:fillRect/>
          </a:stretch>
        </p:blipFill>
        <p:spPr>
          <a:xfrm>
            <a:off x="4721479" y="3184550"/>
            <a:ext cx="2749042" cy="2686406"/>
          </a:xfrm>
          <a:prstGeom prst="rect">
            <a:avLst/>
          </a:prstGeom>
        </p:spPr>
      </p:pic>
    </p:spTree>
    <p:extLst>
      <p:ext uri="{BB962C8B-B14F-4D97-AF65-F5344CB8AC3E}">
        <p14:creationId xmlns:p14="http://schemas.microsoft.com/office/powerpoint/2010/main" val="1403004595"/>
      </p:ext>
    </p:extLst>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731659" y="737762"/>
            <a:ext cx="513794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二糖（</a:t>
            </a:r>
            <a:r>
              <a:rPr lang="en-US" altLang="zh-CN" sz="3200" dirty="0" err="1">
                <a:solidFill>
                  <a:srgbClr val="0070C0"/>
                </a:solidFill>
                <a:effectLst>
                  <a:outerShdw blurRad="38100" dist="38100" dir="2700000" algn="tl">
                    <a:srgbClr val="000000"/>
                  </a:outerShdw>
                </a:effectLst>
                <a:latin typeface="黑体" charset="-122"/>
                <a:ea typeface="黑体" charset="-122"/>
              </a:rPr>
              <a:t>diasaccharides</a:t>
            </a:r>
            <a:r>
              <a:rPr lang="zh-CN" altLang="en-US" sz="3200" dirty="0">
                <a:solidFill>
                  <a:srgbClr val="0070C0"/>
                </a:solidFill>
                <a:effectLst>
                  <a:outerShdw blurRad="38100" dist="38100" dir="2700000" algn="tl">
                    <a:srgbClr val="000000"/>
                  </a:outerShdw>
                </a:effectLst>
                <a:latin typeface="黑体" charset="-122"/>
                <a:ea typeface="黑体" charset="-122"/>
              </a:rPr>
              <a:t>）</a:t>
            </a:r>
          </a:p>
        </p:txBody>
      </p:sp>
      <p:sp>
        <p:nvSpPr>
          <p:cNvPr id="3" name="TextBox 2"/>
          <p:cNvSpPr txBox="1"/>
          <p:nvPr/>
        </p:nvSpPr>
        <p:spPr>
          <a:xfrm>
            <a:off x="1061921" y="2177796"/>
            <a:ext cx="10068158" cy="2308324"/>
          </a:xfrm>
          <a:prstGeom prst="rect">
            <a:avLst/>
          </a:prstGeom>
          <a:noFill/>
        </p:spPr>
        <p:txBody>
          <a:bodyPr wrap="square" rtlCol="0">
            <a:spAutoFit/>
          </a:bodyPr>
          <a:lstStyle/>
          <a:p>
            <a:pPr marL="342900" indent="-342900">
              <a:lnSpc>
                <a:spcPct val="150000"/>
              </a:lnSpc>
              <a:buFont typeface="Wingdings" pitchFamily="2" charset="2"/>
              <a:buChar char="v"/>
            </a:pPr>
            <a:r>
              <a:rPr kumimoji="1" lang="zh-CN" altLang="en-US" sz="2400" dirty="0"/>
              <a:t>最简单的寡糖。</a:t>
            </a:r>
            <a:endParaRPr kumimoji="1" lang="en-US" altLang="zh-CN" sz="2400" dirty="0"/>
          </a:p>
          <a:p>
            <a:pPr marL="342900" indent="-342900">
              <a:lnSpc>
                <a:spcPct val="150000"/>
              </a:lnSpc>
              <a:buFont typeface="Wingdings" pitchFamily="2" charset="2"/>
              <a:buChar char="v"/>
            </a:pPr>
            <a:r>
              <a:rPr kumimoji="1" lang="zh-CN" altLang="en-US" sz="2400" dirty="0"/>
              <a:t>两分子单糖经脱水缩合形成以糖苷键（</a:t>
            </a:r>
            <a:r>
              <a:rPr lang="en-US" altLang="zh-CN" sz="2400" b="1" dirty="0"/>
              <a:t> </a:t>
            </a:r>
            <a:r>
              <a:rPr lang="en-US" altLang="zh-CN" sz="2400" dirty="0" err="1"/>
              <a:t>glycosidic</a:t>
            </a:r>
            <a:r>
              <a:rPr lang="en-US" altLang="zh-CN" sz="2400" dirty="0"/>
              <a:t> linkage </a:t>
            </a:r>
            <a:r>
              <a:rPr kumimoji="1" lang="zh-CN" altLang="en-US" sz="2400" dirty="0"/>
              <a:t>）连接的二糖。</a:t>
            </a:r>
            <a:endParaRPr kumimoji="1" lang="en-US" altLang="zh-CN" sz="2400" dirty="0"/>
          </a:p>
          <a:p>
            <a:pPr marL="342900" indent="-342900">
              <a:lnSpc>
                <a:spcPct val="150000"/>
              </a:lnSpc>
              <a:buFont typeface="Wingdings" pitchFamily="2" charset="2"/>
              <a:buChar char="v"/>
            </a:pPr>
            <a:r>
              <a:rPr kumimoji="1" lang="zh-CN" altLang="en-US" sz="2400" dirty="0"/>
              <a:t>二糖可水解为单糖。</a:t>
            </a:r>
            <a:endParaRPr kumimoji="1" lang="en-US" altLang="zh-CN" sz="2400" dirty="0"/>
          </a:p>
          <a:p>
            <a:pPr marL="342900" indent="-342900">
              <a:lnSpc>
                <a:spcPct val="150000"/>
              </a:lnSpc>
              <a:buFont typeface="Wingdings" pitchFamily="2" charset="2"/>
              <a:buChar char="v"/>
            </a:pPr>
            <a:r>
              <a:rPr kumimoji="1" lang="zh-CN" altLang="en-US" sz="2400" dirty="0"/>
              <a:t>重要的二糖有麦芽糖、蔗糖和乳糖等。</a:t>
            </a:r>
          </a:p>
        </p:txBody>
      </p:sp>
      <p:sp>
        <p:nvSpPr>
          <p:cNvPr id="4" name="Slide Number Placeholder 3">
            <a:extLst>
              <a:ext uri="{FF2B5EF4-FFF2-40B4-BE49-F238E27FC236}">
                <a16:creationId xmlns="" xmlns:a16="http://schemas.microsoft.com/office/drawing/2014/main" id="{65DFEFBD-C299-4F46-9CC0-AFBC2F58654C}"/>
              </a:ext>
            </a:extLst>
          </p:cNvPr>
          <p:cNvSpPr>
            <a:spLocks noGrp="1"/>
          </p:cNvSpPr>
          <p:nvPr>
            <p:ph type="sldNum" sz="quarter" idx="12"/>
          </p:nvPr>
        </p:nvSpPr>
        <p:spPr/>
        <p:txBody>
          <a:bodyPr/>
          <a:lstStyle/>
          <a:p>
            <a:fld id="{8A7A6979-0714-4377-B894-6BE4C2D6E202}" type="slidenum">
              <a:rPr lang="en-US" smtClean="0"/>
              <a:pPr/>
              <a:t>30</a:t>
            </a:fld>
            <a:endParaRPr lang="en-US" dirty="0"/>
          </a:p>
        </p:txBody>
      </p:sp>
    </p:spTree>
    <p:extLst>
      <p:ext uri="{BB962C8B-B14F-4D97-AF65-F5344CB8AC3E}">
        <p14:creationId xmlns:p14="http://schemas.microsoft.com/office/powerpoint/2010/main" val="1312458362"/>
      </p:ext>
    </p:extLst>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7940" name="Picture 2052" descr="C:\Documents and Settings\Yan\My Documents\Yan\Teaching -生物学导论\Images-Small\第4章\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293" y="1082040"/>
            <a:ext cx="4327525" cy="5410200"/>
          </a:xfrm>
          <a:prstGeom prst="rect">
            <a:avLst/>
          </a:prstGeom>
          <a:noFill/>
          <a:extLst>
            <a:ext uri="{909E8E84-426E-40DD-AFC4-6F175D3DCCD1}">
              <a14:hiddenFill xmlns:a14="http://schemas.microsoft.com/office/drawing/2010/main">
                <a:solidFill>
                  <a:srgbClr val="FFFFFF"/>
                </a:solidFill>
              </a14:hiddenFill>
            </a:ext>
          </a:extLst>
        </p:spPr>
      </p:pic>
      <p:sp>
        <p:nvSpPr>
          <p:cNvPr id="167941" name="Rectangle 2053"/>
          <p:cNvSpPr>
            <a:spLocks noChangeArrowheads="1"/>
          </p:cNvSpPr>
          <p:nvPr/>
        </p:nvSpPr>
        <p:spPr bwMode="auto">
          <a:xfrm>
            <a:off x="740664" y="1728115"/>
            <a:ext cx="5928477" cy="411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342900" indent="-342900">
              <a:lnSpc>
                <a:spcPct val="150000"/>
              </a:lnSpc>
              <a:buFont typeface="Wingdings" pitchFamily="2" charset="2"/>
              <a:buChar char="v"/>
            </a:pPr>
            <a:r>
              <a:rPr lang="zh-CN" altLang="en-US" sz="2400" dirty="0">
                <a:latin typeface="+mn-ea"/>
              </a:rPr>
              <a:t>由生物单体分子合成生物大分子多聚体往往涉及与功能基团相关的脱水反应，又称为</a:t>
            </a:r>
            <a:r>
              <a:rPr lang="zh-CN" altLang="en-US" sz="2400" b="1" dirty="0">
                <a:latin typeface="+mn-ea"/>
              </a:rPr>
              <a:t>脱水缩合反应</a:t>
            </a:r>
            <a:r>
              <a:rPr lang="zh-CN" altLang="en-US" sz="2400" dirty="0">
                <a:latin typeface="+mn-ea"/>
              </a:rPr>
              <a:t>。</a:t>
            </a:r>
            <a:endParaRPr lang="en-US" altLang="zh-CN" sz="2400" dirty="0">
              <a:latin typeface="+mn-ea"/>
            </a:endParaRPr>
          </a:p>
          <a:p>
            <a:pPr marL="342900" indent="-342900">
              <a:lnSpc>
                <a:spcPct val="150000"/>
              </a:lnSpc>
              <a:spcAft>
                <a:spcPct val="40000"/>
              </a:spcAft>
              <a:buFont typeface="Wingdings" pitchFamily="2" charset="2"/>
              <a:buChar char="v"/>
            </a:pPr>
            <a:r>
              <a:rPr lang="zh-CN" altLang="en-US" sz="2400" dirty="0">
                <a:latin typeface="+mn-ea"/>
              </a:rPr>
              <a:t>使生物大分子多聚体分解为单体的分解反应往往需要有水分子参与，因此又称为</a:t>
            </a:r>
            <a:r>
              <a:rPr lang="zh-CN" altLang="en-US" sz="2400" b="1" dirty="0">
                <a:latin typeface="+mn-ea"/>
              </a:rPr>
              <a:t>水解反应</a:t>
            </a:r>
            <a:r>
              <a:rPr lang="zh-CN" altLang="en-US" sz="2400" dirty="0">
                <a:latin typeface="+mn-ea"/>
              </a:rPr>
              <a:t>。</a:t>
            </a:r>
          </a:p>
          <a:p>
            <a:pPr marL="342900" indent="-342900">
              <a:lnSpc>
                <a:spcPct val="150000"/>
              </a:lnSpc>
              <a:spcAft>
                <a:spcPct val="40000"/>
              </a:spcAft>
              <a:buFont typeface="Wingdings" pitchFamily="2" charset="2"/>
              <a:buChar char="v"/>
            </a:pPr>
            <a:r>
              <a:rPr lang="zh-CN" altLang="en-US" sz="2400" dirty="0">
                <a:latin typeface="+mn-ea"/>
              </a:rPr>
              <a:t>水解反应是脱水缩合反应的逆反应</a:t>
            </a:r>
          </a:p>
        </p:txBody>
      </p:sp>
      <p:sp>
        <p:nvSpPr>
          <p:cNvPr id="167943" name="Rectangle 2055"/>
          <p:cNvSpPr>
            <a:spLocks noChangeArrowheads="1"/>
          </p:cNvSpPr>
          <p:nvPr/>
        </p:nvSpPr>
        <p:spPr bwMode="auto">
          <a:xfrm>
            <a:off x="4038600" y="299325"/>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zh-CN" altLang="en-US" sz="2800" dirty="0">
                <a:latin typeface="+mj-ea"/>
                <a:ea typeface="+mj-ea"/>
              </a:rPr>
              <a:t>脱水缩合反应与水解反应</a:t>
            </a:r>
          </a:p>
        </p:txBody>
      </p:sp>
      <p:sp>
        <p:nvSpPr>
          <p:cNvPr id="2" name="Slide Number Placeholder 1">
            <a:extLst>
              <a:ext uri="{FF2B5EF4-FFF2-40B4-BE49-F238E27FC236}">
                <a16:creationId xmlns="" xmlns:a16="http://schemas.microsoft.com/office/drawing/2014/main" id="{48C6ECA9-A1EA-A74F-B140-49928EBFF751}"/>
              </a:ext>
            </a:extLst>
          </p:cNvPr>
          <p:cNvSpPr>
            <a:spLocks noGrp="1"/>
          </p:cNvSpPr>
          <p:nvPr>
            <p:ph type="sldNum" sz="quarter" idx="12"/>
          </p:nvPr>
        </p:nvSpPr>
        <p:spPr>
          <a:xfrm>
            <a:off x="11069818" y="6217920"/>
            <a:ext cx="365760" cy="365760"/>
          </a:xfrm>
        </p:spPr>
        <p:txBody>
          <a:bodyPr/>
          <a:lstStyle/>
          <a:p>
            <a:fld id="{8A7A6979-0714-4377-B894-6BE4C2D6E202}" type="slidenum">
              <a:rPr lang="en-US" smtClean="0"/>
              <a:t>31</a:t>
            </a:fld>
            <a:endParaRPr lang="en-US" dirty="0"/>
          </a:p>
        </p:txBody>
      </p:sp>
    </p:spTree>
    <p:extLst>
      <p:ext uri="{BB962C8B-B14F-4D97-AF65-F5344CB8AC3E}">
        <p14:creationId xmlns:p14="http://schemas.microsoft.com/office/powerpoint/2010/main" val="1897084682"/>
      </p:ext>
    </p:extLst>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2" name="Picture 1" descr="05_05DisaccharideSynth-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604" y="1017524"/>
            <a:ext cx="8546592" cy="4949952"/>
          </a:xfrm>
          <a:prstGeom prst="rect">
            <a:avLst/>
          </a:prstGeom>
        </p:spPr>
      </p:pic>
      <p:sp>
        <p:nvSpPr>
          <p:cNvPr id="3" name="Text Box 31"/>
          <p:cNvSpPr txBox="1">
            <a:spLocks noChangeArrowheads="1"/>
          </p:cNvSpPr>
          <p:nvPr/>
        </p:nvSpPr>
        <p:spPr bwMode="auto">
          <a:xfrm>
            <a:off x="2090429" y="1030909"/>
            <a:ext cx="5835367" cy="35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0000"/>
              </a:lnSpc>
            </a:pPr>
            <a:r>
              <a:rPr lang="en-US" sz="1800" dirty="0">
                <a:solidFill>
                  <a:srgbClr val="000000"/>
                </a:solidFill>
                <a:latin typeface="Arial" charset="0"/>
              </a:rPr>
              <a:t>(a) Dehydration reaction in the synthesis of maltose</a:t>
            </a:r>
          </a:p>
        </p:txBody>
      </p:sp>
      <p:sp>
        <p:nvSpPr>
          <p:cNvPr id="4" name="Text Box 31"/>
          <p:cNvSpPr txBox="1">
            <a:spLocks noChangeArrowheads="1"/>
          </p:cNvSpPr>
          <p:nvPr/>
        </p:nvSpPr>
        <p:spPr bwMode="auto">
          <a:xfrm>
            <a:off x="2090429" y="3625596"/>
            <a:ext cx="5835367" cy="35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0000"/>
              </a:lnSpc>
            </a:pPr>
            <a:r>
              <a:rPr lang="en-US" sz="1800" dirty="0">
                <a:solidFill>
                  <a:srgbClr val="000000"/>
                </a:solidFill>
                <a:latin typeface="Arial" charset="0"/>
              </a:rPr>
              <a:t>(b) Dehydration reaction in the synthesis of sucrose</a:t>
            </a:r>
          </a:p>
        </p:txBody>
      </p:sp>
      <p:sp>
        <p:nvSpPr>
          <p:cNvPr id="5" name="Text Box 31"/>
          <p:cNvSpPr txBox="1">
            <a:spLocks noChangeArrowheads="1"/>
          </p:cNvSpPr>
          <p:nvPr/>
        </p:nvSpPr>
        <p:spPr bwMode="auto">
          <a:xfrm>
            <a:off x="2295260" y="3113485"/>
            <a:ext cx="1001356" cy="35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800" dirty="0">
                <a:solidFill>
                  <a:srgbClr val="000000"/>
                </a:solidFill>
                <a:latin typeface="Arial" charset="0"/>
              </a:rPr>
              <a:t>Glucose</a:t>
            </a:r>
          </a:p>
        </p:txBody>
      </p:sp>
      <p:sp>
        <p:nvSpPr>
          <p:cNvPr id="6" name="Text Box 31"/>
          <p:cNvSpPr txBox="1">
            <a:spLocks noChangeArrowheads="1"/>
          </p:cNvSpPr>
          <p:nvPr/>
        </p:nvSpPr>
        <p:spPr bwMode="auto">
          <a:xfrm>
            <a:off x="4657644" y="3113485"/>
            <a:ext cx="1001356" cy="35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800" dirty="0">
                <a:solidFill>
                  <a:srgbClr val="000000"/>
                </a:solidFill>
                <a:latin typeface="Arial" charset="0"/>
              </a:rPr>
              <a:t>Glucose</a:t>
            </a:r>
          </a:p>
        </p:txBody>
      </p:sp>
      <p:sp>
        <p:nvSpPr>
          <p:cNvPr id="7" name="Text Box 31"/>
          <p:cNvSpPr txBox="1">
            <a:spLocks noChangeArrowheads="1"/>
          </p:cNvSpPr>
          <p:nvPr/>
        </p:nvSpPr>
        <p:spPr bwMode="auto">
          <a:xfrm>
            <a:off x="7771075" y="3113485"/>
            <a:ext cx="1001356" cy="35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800" dirty="0">
                <a:solidFill>
                  <a:srgbClr val="000000"/>
                </a:solidFill>
                <a:latin typeface="Arial" charset="0"/>
              </a:rPr>
              <a:t>Maltose</a:t>
            </a:r>
            <a:r>
              <a:rPr lang="zh-CN" altLang="en-US" sz="1800" dirty="0">
                <a:solidFill>
                  <a:srgbClr val="000000"/>
                </a:solidFill>
                <a:latin typeface="Arial" charset="0"/>
              </a:rPr>
              <a:t> （</a:t>
            </a:r>
            <a:r>
              <a:rPr lang="ja-JP" altLang="en-US" sz="1800">
                <a:solidFill>
                  <a:srgbClr val="000000"/>
                </a:solidFill>
                <a:latin typeface="Arial" charset="0"/>
              </a:rPr>
              <a:t>麦芽糖</a:t>
            </a:r>
            <a:r>
              <a:rPr lang="zh-CN" altLang="en-US" sz="1800" dirty="0">
                <a:solidFill>
                  <a:srgbClr val="000000"/>
                </a:solidFill>
                <a:latin typeface="Arial" charset="0"/>
              </a:rPr>
              <a:t>）</a:t>
            </a:r>
            <a:endParaRPr lang="en-US" sz="1800" dirty="0">
              <a:solidFill>
                <a:srgbClr val="000000"/>
              </a:solidFill>
              <a:latin typeface="Arial" charset="0"/>
            </a:endParaRPr>
          </a:p>
        </p:txBody>
      </p:sp>
      <p:sp>
        <p:nvSpPr>
          <p:cNvPr id="8" name="Text Box 31"/>
          <p:cNvSpPr txBox="1">
            <a:spLocks noChangeArrowheads="1"/>
          </p:cNvSpPr>
          <p:nvPr/>
        </p:nvSpPr>
        <p:spPr bwMode="auto">
          <a:xfrm>
            <a:off x="2295260" y="5708173"/>
            <a:ext cx="1001356" cy="35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800" dirty="0">
                <a:solidFill>
                  <a:srgbClr val="000000"/>
                </a:solidFill>
                <a:latin typeface="Arial" charset="0"/>
              </a:rPr>
              <a:t>Glucose</a:t>
            </a:r>
          </a:p>
        </p:txBody>
      </p:sp>
      <p:sp>
        <p:nvSpPr>
          <p:cNvPr id="9" name="Text Box 31"/>
          <p:cNvSpPr txBox="1">
            <a:spLocks noChangeArrowheads="1"/>
          </p:cNvSpPr>
          <p:nvPr/>
        </p:nvSpPr>
        <p:spPr bwMode="auto">
          <a:xfrm>
            <a:off x="4664473" y="5708173"/>
            <a:ext cx="1001356" cy="35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800" dirty="0">
                <a:solidFill>
                  <a:srgbClr val="000000"/>
                </a:solidFill>
                <a:latin typeface="Arial" charset="0"/>
              </a:rPr>
              <a:t>Fructose</a:t>
            </a:r>
          </a:p>
        </p:txBody>
      </p:sp>
      <p:sp>
        <p:nvSpPr>
          <p:cNvPr id="10" name="Text Box 31"/>
          <p:cNvSpPr txBox="1">
            <a:spLocks noChangeArrowheads="1"/>
          </p:cNvSpPr>
          <p:nvPr/>
        </p:nvSpPr>
        <p:spPr bwMode="auto">
          <a:xfrm>
            <a:off x="7791559" y="5708173"/>
            <a:ext cx="1001356" cy="35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800" dirty="0">
                <a:solidFill>
                  <a:srgbClr val="000000"/>
                </a:solidFill>
                <a:latin typeface="Arial" charset="0"/>
              </a:rPr>
              <a:t>Sucrose</a:t>
            </a:r>
            <a:r>
              <a:rPr lang="zh-CN" altLang="en-US" sz="1800" dirty="0">
                <a:solidFill>
                  <a:srgbClr val="000000"/>
                </a:solidFill>
                <a:latin typeface="Arial" charset="0"/>
              </a:rPr>
              <a:t> （</a:t>
            </a:r>
            <a:r>
              <a:rPr lang="ja-JP" altLang="en-US" sz="1800">
                <a:solidFill>
                  <a:srgbClr val="000000"/>
                </a:solidFill>
                <a:latin typeface="Arial" charset="0"/>
              </a:rPr>
              <a:t>蔗糖</a:t>
            </a:r>
            <a:r>
              <a:rPr lang="zh-CN" altLang="en-US" sz="1800" dirty="0">
                <a:solidFill>
                  <a:srgbClr val="000000"/>
                </a:solidFill>
                <a:latin typeface="Arial" charset="0"/>
              </a:rPr>
              <a:t>）</a:t>
            </a:r>
            <a:endParaRPr lang="en-US" sz="1800" dirty="0">
              <a:solidFill>
                <a:srgbClr val="000000"/>
              </a:solidFill>
              <a:latin typeface="Arial" charset="0"/>
            </a:endParaRPr>
          </a:p>
        </p:txBody>
      </p:sp>
      <p:sp>
        <p:nvSpPr>
          <p:cNvPr id="11" name="Text Box 31"/>
          <p:cNvSpPr txBox="1">
            <a:spLocks noChangeArrowheads="1"/>
          </p:cNvSpPr>
          <p:nvPr/>
        </p:nvSpPr>
        <p:spPr bwMode="auto">
          <a:xfrm>
            <a:off x="7717062" y="1618265"/>
            <a:ext cx="1092433" cy="609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400" dirty="0">
                <a:solidFill>
                  <a:srgbClr val="000000"/>
                </a:solidFill>
                <a:latin typeface="Arial" charset="0"/>
              </a:rPr>
              <a:t>1−4</a:t>
            </a:r>
          </a:p>
          <a:p>
            <a:pPr algn="ctr" eaLnBrk="0" hangingPunct="0">
              <a:lnSpc>
                <a:spcPct val="90000"/>
              </a:lnSpc>
            </a:pPr>
            <a:r>
              <a:rPr lang="en-US" sz="1400" dirty="0" err="1">
                <a:solidFill>
                  <a:srgbClr val="000000"/>
                </a:solidFill>
                <a:latin typeface="Arial" charset="0"/>
              </a:rPr>
              <a:t>glycosidic</a:t>
            </a:r>
            <a:endParaRPr lang="en-US" sz="1400" dirty="0">
              <a:solidFill>
                <a:srgbClr val="000000"/>
              </a:solidFill>
              <a:latin typeface="Arial" charset="0"/>
            </a:endParaRPr>
          </a:p>
          <a:p>
            <a:pPr algn="ctr" eaLnBrk="0" hangingPunct="0">
              <a:lnSpc>
                <a:spcPct val="90000"/>
              </a:lnSpc>
            </a:pPr>
            <a:r>
              <a:rPr lang="en-US" sz="1400" dirty="0">
                <a:solidFill>
                  <a:srgbClr val="000000"/>
                </a:solidFill>
                <a:latin typeface="Arial" charset="0"/>
              </a:rPr>
              <a:t>linkage</a:t>
            </a:r>
          </a:p>
        </p:txBody>
      </p:sp>
      <p:sp>
        <p:nvSpPr>
          <p:cNvPr id="12" name="Text Box 31"/>
          <p:cNvSpPr txBox="1">
            <a:spLocks noChangeArrowheads="1"/>
          </p:cNvSpPr>
          <p:nvPr/>
        </p:nvSpPr>
        <p:spPr bwMode="auto">
          <a:xfrm>
            <a:off x="7732937" y="4212019"/>
            <a:ext cx="1092433" cy="609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400" dirty="0">
                <a:solidFill>
                  <a:srgbClr val="000000"/>
                </a:solidFill>
                <a:latin typeface="Arial" charset="0"/>
              </a:rPr>
              <a:t>1−2</a:t>
            </a:r>
          </a:p>
          <a:p>
            <a:pPr algn="ctr" eaLnBrk="0" hangingPunct="0">
              <a:lnSpc>
                <a:spcPct val="90000"/>
              </a:lnSpc>
            </a:pPr>
            <a:r>
              <a:rPr lang="en-US" sz="1400" dirty="0" err="1">
                <a:solidFill>
                  <a:srgbClr val="000000"/>
                </a:solidFill>
                <a:latin typeface="Arial" charset="0"/>
              </a:rPr>
              <a:t>glycosidic</a:t>
            </a:r>
            <a:endParaRPr lang="en-US" sz="1400" dirty="0">
              <a:solidFill>
                <a:srgbClr val="000000"/>
              </a:solidFill>
              <a:latin typeface="Arial" charset="0"/>
            </a:endParaRPr>
          </a:p>
          <a:p>
            <a:pPr algn="ctr" eaLnBrk="0" hangingPunct="0">
              <a:lnSpc>
                <a:spcPct val="90000"/>
              </a:lnSpc>
            </a:pPr>
            <a:r>
              <a:rPr lang="en-US" sz="1400" dirty="0">
                <a:solidFill>
                  <a:srgbClr val="000000"/>
                </a:solidFill>
                <a:latin typeface="Arial" charset="0"/>
              </a:rPr>
              <a:t>linkage</a:t>
            </a:r>
          </a:p>
        </p:txBody>
      </p:sp>
      <p:sp>
        <p:nvSpPr>
          <p:cNvPr id="13" name="Text Box 31"/>
          <p:cNvSpPr txBox="1">
            <a:spLocks noChangeArrowheads="1"/>
          </p:cNvSpPr>
          <p:nvPr/>
        </p:nvSpPr>
        <p:spPr bwMode="auto">
          <a:xfrm>
            <a:off x="3670300" y="5520848"/>
            <a:ext cx="514350" cy="270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400" dirty="0">
                <a:solidFill>
                  <a:srgbClr val="FFFFFF"/>
                </a:solidFill>
                <a:latin typeface="Arial" charset="0"/>
              </a:rPr>
              <a:t>H</a:t>
            </a:r>
            <a:r>
              <a:rPr lang="en-US" sz="1400" baseline="-25000" dirty="0">
                <a:solidFill>
                  <a:srgbClr val="FFFFFF"/>
                </a:solidFill>
                <a:latin typeface="Arial" charset="0"/>
              </a:rPr>
              <a:t>2</a:t>
            </a:r>
            <a:r>
              <a:rPr lang="en-US" sz="1400" dirty="0">
                <a:solidFill>
                  <a:srgbClr val="FFFFFF"/>
                </a:solidFill>
                <a:latin typeface="Arial" charset="0"/>
              </a:rPr>
              <a:t>O</a:t>
            </a:r>
          </a:p>
        </p:txBody>
      </p:sp>
      <p:sp>
        <p:nvSpPr>
          <p:cNvPr id="14" name="Text Box 31"/>
          <p:cNvSpPr txBox="1">
            <a:spLocks noChangeArrowheads="1"/>
          </p:cNvSpPr>
          <p:nvPr/>
        </p:nvSpPr>
        <p:spPr bwMode="auto">
          <a:xfrm>
            <a:off x="3670300" y="2933223"/>
            <a:ext cx="514350" cy="270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400" dirty="0">
                <a:solidFill>
                  <a:srgbClr val="FFFFFF"/>
                </a:solidFill>
                <a:latin typeface="Arial" charset="0"/>
              </a:rPr>
              <a:t>H</a:t>
            </a:r>
            <a:r>
              <a:rPr lang="en-US" sz="1400" baseline="-25000" dirty="0">
                <a:solidFill>
                  <a:srgbClr val="FFFFFF"/>
                </a:solidFill>
                <a:latin typeface="Arial" charset="0"/>
              </a:rPr>
              <a:t>2</a:t>
            </a:r>
            <a:r>
              <a:rPr lang="en-US" sz="1400" dirty="0">
                <a:solidFill>
                  <a:srgbClr val="FFFFFF"/>
                </a:solidFill>
                <a:latin typeface="Arial" charset="0"/>
              </a:rPr>
              <a:t>O</a:t>
            </a:r>
          </a:p>
        </p:txBody>
      </p:sp>
      <p:sp>
        <p:nvSpPr>
          <p:cNvPr id="15" name="Slide Number Placeholder 14">
            <a:extLst>
              <a:ext uri="{FF2B5EF4-FFF2-40B4-BE49-F238E27FC236}">
                <a16:creationId xmlns="" xmlns:a16="http://schemas.microsoft.com/office/drawing/2014/main" id="{A9F504EB-EE51-1A4D-98A6-57B96B52AA5C}"/>
              </a:ext>
            </a:extLst>
          </p:cNvPr>
          <p:cNvSpPr>
            <a:spLocks noGrp="1"/>
          </p:cNvSpPr>
          <p:nvPr>
            <p:ph type="sldNum" sz="quarter" idx="12"/>
          </p:nvPr>
        </p:nvSpPr>
        <p:spPr/>
        <p:txBody>
          <a:bodyPr/>
          <a:lstStyle/>
          <a:p>
            <a:fld id="{8A7A6979-0714-4377-B894-6BE4C2D6E202}" type="slidenum">
              <a:rPr lang="en-US" smtClean="0"/>
              <a:pPr/>
              <a:t>32</a:t>
            </a:fld>
            <a:endParaRPr lang="en-US" dirty="0"/>
          </a:p>
        </p:txBody>
      </p:sp>
    </p:spTree>
    <p:extLst>
      <p:ext uri="{BB962C8B-B14F-4D97-AF65-F5344CB8AC3E}">
        <p14:creationId xmlns:p14="http://schemas.microsoft.com/office/powerpoint/2010/main" val="1683151797"/>
      </p:ext>
    </p:extLst>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05_05Disaccharides_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143000"/>
            <a:ext cx="6096000" cy="4572000"/>
          </a:xfrm>
          <a:prstGeom prst="rect">
            <a:avLst/>
          </a:prstGeom>
        </p:spPr>
      </p:pic>
      <p:sp>
        <p:nvSpPr>
          <p:cNvPr id="2" name="Slide Number Placeholder 1">
            <a:extLst>
              <a:ext uri="{FF2B5EF4-FFF2-40B4-BE49-F238E27FC236}">
                <a16:creationId xmlns="" xmlns:a16="http://schemas.microsoft.com/office/drawing/2014/main" id="{7C30C3C5-8745-6248-B072-418BBF7FFA34}"/>
              </a:ext>
            </a:extLst>
          </p:cNvPr>
          <p:cNvSpPr>
            <a:spLocks noGrp="1"/>
          </p:cNvSpPr>
          <p:nvPr>
            <p:ph type="sldNum" sz="quarter" idx="12"/>
          </p:nvPr>
        </p:nvSpPr>
        <p:spPr/>
        <p:txBody>
          <a:bodyPr/>
          <a:lstStyle/>
          <a:p>
            <a:fld id="{8A7A6979-0714-4377-B894-6BE4C2D6E202}" type="slidenum">
              <a:rPr lang="en-US" smtClean="0"/>
              <a:t>33</a:t>
            </a:fld>
            <a:endParaRPr lang="en-US" dirty="0"/>
          </a:p>
        </p:txBody>
      </p:sp>
      <p:sp>
        <p:nvSpPr>
          <p:cNvPr id="4" name="文本框 3"/>
          <p:cNvSpPr txBox="1"/>
          <p:nvPr/>
        </p:nvSpPr>
        <p:spPr>
          <a:xfrm>
            <a:off x="674914" y="1480457"/>
            <a:ext cx="1095172" cy="369332"/>
          </a:xfrm>
          <a:prstGeom prst="rect">
            <a:avLst/>
          </a:prstGeom>
          <a:noFill/>
        </p:spPr>
        <p:txBody>
          <a:bodyPr wrap="none" rtlCol="0">
            <a:spAutoFit/>
          </a:bodyPr>
          <a:lstStyle/>
          <a:p>
            <a:r>
              <a:rPr kumimoji="1" lang="en-US" altLang="zh-CN" dirty="0" smtClean="0"/>
              <a:t>animation</a:t>
            </a:r>
            <a:endParaRPr kumimoji="1" lang="zh-CN" altLang="en-US" dirty="0"/>
          </a:p>
        </p:txBody>
      </p:sp>
    </p:spTree>
    <p:extLst>
      <p:ext uri="{BB962C8B-B14F-4D97-AF65-F5344CB8AC3E}">
        <p14:creationId xmlns:p14="http://schemas.microsoft.com/office/powerpoint/2010/main" val="9051681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 name="Rectangle 6"/>
          <p:cNvSpPr>
            <a:spLocks noChangeArrowheads="1"/>
          </p:cNvSpPr>
          <p:nvPr/>
        </p:nvSpPr>
        <p:spPr bwMode="auto">
          <a:xfrm>
            <a:off x="795667" y="536594"/>
            <a:ext cx="55483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多糖（</a:t>
            </a:r>
            <a:r>
              <a:rPr lang="en-US" altLang="zh-CN" sz="3200" dirty="0" err="1">
                <a:solidFill>
                  <a:srgbClr val="0070C0"/>
                </a:solidFill>
                <a:effectLst>
                  <a:outerShdw blurRad="38100" dist="38100" dir="2700000" algn="tl">
                    <a:srgbClr val="000000"/>
                  </a:outerShdw>
                </a:effectLst>
                <a:latin typeface="黑体" charset="-122"/>
                <a:ea typeface="黑体" charset="-122"/>
              </a:rPr>
              <a:t>polyasaccharides</a:t>
            </a:r>
            <a:r>
              <a:rPr lang="zh-CN" altLang="en-US" sz="3200" dirty="0">
                <a:solidFill>
                  <a:srgbClr val="0070C0"/>
                </a:solidFill>
                <a:effectLst>
                  <a:outerShdw blurRad="38100" dist="38100" dir="2700000" algn="tl">
                    <a:srgbClr val="000000"/>
                  </a:outerShdw>
                </a:effectLst>
                <a:latin typeface="黑体" charset="-122"/>
                <a:ea typeface="黑体" charset="-122"/>
              </a:rPr>
              <a:t>）</a:t>
            </a:r>
          </a:p>
        </p:txBody>
      </p:sp>
      <p:sp>
        <p:nvSpPr>
          <p:cNvPr id="16" name="TextBox 15"/>
          <p:cNvSpPr txBox="1"/>
          <p:nvPr/>
        </p:nvSpPr>
        <p:spPr>
          <a:xfrm>
            <a:off x="350102" y="2004304"/>
            <a:ext cx="4855464" cy="3416320"/>
          </a:xfrm>
          <a:prstGeom prst="rect">
            <a:avLst/>
          </a:prstGeom>
          <a:noFill/>
        </p:spPr>
        <p:txBody>
          <a:bodyPr wrap="square" rtlCol="0">
            <a:spAutoFit/>
          </a:bodyPr>
          <a:lstStyle/>
          <a:p>
            <a:pPr marL="342900" indent="-342900">
              <a:lnSpc>
                <a:spcPct val="150000"/>
              </a:lnSpc>
              <a:buFont typeface="Wingdings" pitchFamily="2" charset="2"/>
              <a:buChar char="v"/>
            </a:pPr>
            <a:r>
              <a:rPr kumimoji="1" lang="zh-CN" altLang="en-US" sz="2400" dirty="0">
                <a:latin typeface="+mn-ea"/>
                <a:cs typeface="KaiTi" charset="-122"/>
              </a:rPr>
              <a:t>多糖一般是几百个或几千个单糖脱水缩合而成。</a:t>
            </a:r>
            <a:endParaRPr kumimoji="1" lang="en-US" altLang="zh-CN" sz="2400" dirty="0">
              <a:latin typeface="+mn-ea"/>
              <a:cs typeface="KaiTi" charset="-122"/>
            </a:endParaRPr>
          </a:p>
          <a:p>
            <a:pPr marL="342900" indent="-342900">
              <a:lnSpc>
                <a:spcPct val="150000"/>
              </a:lnSpc>
              <a:buFont typeface="Wingdings" pitchFamily="2" charset="2"/>
              <a:buChar char="v"/>
            </a:pPr>
            <a:r>
              <a:rPr kumimoji="1" lang="zh-CN" altLang="en-US" sz="2400" dirty="0">
                <a:latin typeface="+mn-ea"/>
                <a:cs typeface="KaiTi" charset="-122"/>
              </a:rPr>
              <a:t>在细胞中可以被水解为单糖来维持相关代谢。</a:t>
            </a:r>
            <a:endParaRPr kumimoji="1" lang="en-US" altLang="zh-CN" sz="2400" dirty="0">
              <a:latin typeface="+mn-ea"/>
              <a:cs typeface="KaiTi" charset="-122"/>
            </a:endParaRPr>
          </a:p>
          <a:p>
            <a:pPr marL="342900" indent="-342900">
              <a:lnSpc>
                <a:spcPct val="150000"/>
              </a:lnSpc>
              <a:buFont typeface="Wingdings" pitchFamily="2" charset="2"/>
              <a:buChar char="v"/>
            </a:pPr>
            <a:r>
              <a:rPr kumimoji="1" lang="zh-CN" altLang="en-US" sz="2400" dirty="0">
                <a:latin typeface="+mn-ea"/>
                <a:cs typeface="KaiTi" charset="-122"/>
              </a:rPr>
              <a:t>最重要的多糖有淀粉、纤维素、糖原等。</a:t>
            </a:r>
            <a:endParaRPr kumimoji="1" lang="en-US" altLang="zh-CN" sz="2400" dirty="0">
              <a:latin typeface="+mn-ea"/>
              <a:cs typeface="KaiTi" charset="-122"/>
            </a:endParaRPr>
          </a:p>
        </p:txBody>
      </p:sp>
      <p:sp>
        <p:nvSpPr>
          <p:cNvPr id="2" name="Slide Number Placeholder 1">
            <a:extLst>
              <a:ext uri="{FF2B5EF4-FFF2-40B4-BE49-F238E27FC236}">
                <a16:creationId xmlns="" xmlns:a16="http://schemas.microsoft.com/office/drawing/2014/main" id="{7B064611-C332-6141-9690-757773F2D645}"/>
              </a:ext>
            </a:extLst>
          </p:cNvPr>
          <p:cNvSpPr>
            <a:spLocks noGrp="1"/>
          </p:cNvSpPr>
          <p:nvPr>
            <p:ph type="sldNum" sz="quarter" idx="12"/>
          </p:nvPr>
        </p:nvSpPr>
        <p:spPr/>
        <p:txBody>
          <a:bodyPr/>
          <a:lstStyle/>
          <a:p>
            <a:fld id="{8A7A6979-0714-4377-B894-6BE4C2D6E202}" type="slidenum">
              <a:rPr lang="en-US" smtClean="0"/>
              <a:pPr/>
              <a:t>34</a:t>
            </a:fld>
            <a:endParaRPr lang="en-US" dirty="0"/>
          </a:p>
        </p:txBody>
      </p:sp>
      <p:pic>
        <p:nvPicPr>
          <p:cNvPr id="4" name="Picture 3">
            <a:extLst>
              <a:ext uri="{FF2B5EF4-FFF2-40B4-BE49-F238E27FC236}">
                <a16:creationId xmlns="" xmlns:a16="http://schemas.microsoft.com/office/drawing/2014/main" id="{E401B35A-C035-4C44-A74D-C9E9EDB0A53B}"/>
              </a:ext>
            </a:extLst>
          </p:cNvPr>
          <p:cNvPicPr>
            <a:picLocks noChangeAspect="1"/>
          </p:cNvPicPr>
          <p:nvPr/>
        </p:nvPicPr>
        <p:blipFill>
          <a:blip r:embed="rId3"/>
          <a:stretch>
            <a:fillRect/>
          </a:stretch>
        </p:blipFill>
        <p:spPr>
          <a:xfrm>
            <a:off x="5678425" y="1151280"/>
            <a:ext cx="6066162" cy="5122367"/>
          </a:xfrm>
          <a:prstGeom prst="rect">
            <a:avLst/>
          </a:prstGeom>
        </p:spPr>
      </p:pic>
    </p:spTree>
    <p:extLst>
      <p:ext uri="{BB962C8B-B14F-4D97-AF65-F5344CB8AC3E}">
        <p14:creationId xmlns:p14="http://schemas.microsoft.com/office/powerpoint/2010/main" val="913602566"/>
      </p:ext>
    </p:extLst>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TextBox 1"/>
          <p:cNvSpPr txBox="1"/>
          <p:nvPr/>
        </p:nvSpPr>
        <p:spPr>
          <a:xfrm>
            <a:off x="555161" y="1393371"/>
            <a:ext cx="11081678" cy="3108543"/>
          </a:xfrm>
          <a:prstGeom prst="rect">
            <a:avLst/>
          </a:prstGeom>
          <a:noFill/>
        </p:spPr>
        <p:txBody>
          <a:bodyPr wrap="square" rtlCol="0">
            <a:spAutoFit/>
          </a:bodyPr>
          <a:lstStyle/>
          <a:p>
            <a:r>
              <a:rPr kumimoji="1" lang="zh-CN" altLang="en-US" sz="2800" dirty="0"/>
              <a:t>淀粉</a:t>
            </a:r>
            <a:endParaRPr kumimoji="1" lang="en-US" altLang="zh-CN" sz="2800" dirty="0"/>
          </a:p>
          <a:p>
            <a:endParaRPr kumimoji="1" lang="en-US" altLang="zh-CN" sz="2400" dirty="0"/>
          </a:p>
          <a:p>
            <a:pPr marL="342900" indent="-342900">
              <a:lnSpc>
                <a:spcPct val="150000"/>
              </a:lnSpc>
              <a:buFont typeface="Wingdings" pitchFamily="2" charset="2"/>
              <a:buChar char="v"/>
            </a:pPr>
            <a:r>
              <a:rPr kumimoji="1" lang="zh-CN" altLang="en-US" sz="2400" dirty="0">
                <a:latin typeface="+mn-ea"/>
              </a:rPr>
              <a:t>植物的糖类储存库，由</a:t>
            </a:r>
            <a:r>
              <a:rPr kumimoji="1" lang="el-GR" altLang="zh-CN" sz="2400" dirty="0">
                <a:latin typeface="+mn-ea"/>
              </a:rPr>
              <a:t>α</a:t>
            </a:r>
            <a:r>
              <a:rPr kumimoji="1" lang="en-US" altLang="zh-CN" sz="2400" dirty="0">
                <a:latin typeface="+mn-ea"/>
              </a:rPr>
              <a:t>-</a:t>
            </a:r>
            <a:r>
              <a:rPr kumimoji="1" lang="zh-CN" altLang="en-US" sz="2400" dirty="0">
                <a:latin typeface="+mn-ea"/>
              </a:rPr>
              <a:t>葡萄糖通过</a:t>
            </a:r>
            <a:r>
              <a:rPr kumimoji="1" lang="en-US" altLang="zh-CN" sz="2400" dirty="0">
                <a:latin typeface="+mn-ea"/>
              </a:rPr>
              <a:t>1</a:t>
            </a:r>
            <a:r>
              <a:rPr kumimoji="1" lang="zh-CN" altLang="en-US" sz="2400" dirty="0">
                <a:latin typeface="+mn-ea"/>
              </a:rPr>
              <a:t>，</a:t>
            </a:r>
            <a:r>
              <a:rPr kumimoji="1" lang="en-US" altLang="zh-CN" sz="2400" dirty="0">
                <a:latin typeface="+mn-ea"/>
              </a:rPr>
              <a:t>4</a:t>
            </a:r>
            <a:r>
              <a:rPr kumimoji="1" lang="zh-CN" altLang="en-US" sz="2400" dirty="0">
                <a:latin typeface="+mn-ea"/>
              </a:rPr>
              <a:t>糖苷键聚合而成。</a:t>
            </a:r>
            <a:endParaRPr kumimoji="1" lang="en-US" altLang="zh-CN" sz="2400" dirty="0">
              <a:latin typeface="+mn-ea"/>
            </a:endParaRPr>
          </a:p>
          <a:p>
            <a:pPr marL="342900" indent="-342900">
              <a:lnSpc>
                <a:spcPct val="150000"/>
              </a:lnSpc>
              <a:buFont typeface="Wingdings" pitchFamily="2" charset="2"/>
              <a:buChar char="v"/>
            </a:pPr>
            <a:r>
              <a:rPr kumimoji="1" lang="zh-CN" altLang="en-US" sz="2400" dirty="0">
                <a:latin typeface="+mn-ea"/>
              </a:rPr>
              <a:t>分为直链淀粉（没有分支，如豆类淀粉）和支链淀粉（有分支，如糯米淀粉）。</a:t>
            </a:r>
            <a:endParaRPr kumimoji="1" lang="en-US" altLang="zh-CN" sz="2400" dirty="0">
              <a:latin typeface="+mn-ea"/>
            </a:endParaRPr>
          </a:p>
          <a:p>
            <a:pPr marL="342900" indent="-342900">
              <a:lnSpc>
                <a:spcPct val="150000"/>
              </a:lnSpc>
              <a:buFont typeface="Wingdings" pitchFamily="2" charset="2"/>
              <a:buChar char="v"/>
            </a:pPr>
            <a:r>
              <a:rPr kumimoji="1" lang="zh-CN" altLang="en-US" sz="2400" dirty="0">
                <a:latin typeface="+mn-ea"/>
              </a:rPr>
              <a:t>直链淀粉遇碘变蓝。</a:t>
            </a:r>
            <a:endParaRPr kumimoji="1" lang="en-US" altLang="zh-CN" sz="2400" dirty="0">
              <a:latin typeface="+mn-ea"/>
            </a:endParaRPr>
          </a:p>
          <a:p>
            <a:pPr marL="342900" indent="-342900">
              <a:lnSpc>
                <a:spcPct val="150000"/>
              </a:lnSpc>
              <a:buFont typeface="Wingdings" pitchFamily="2" charset="2"/>
              <a:buChar char="v"/>
            </a:pPr>
            <a:r>
              <a:rPr kumimoji="1" lang="zh-CN" altLang="en-US" sz="2400" dirty="0">
                <a:latin typeface="+mn-ea"/>
              </a:rPr>
              <a:t>人和其它动物都能通过消化系统的淀粉酶把淀粉水解为葡萄糖。</a:t>
            </a:r>
          </a:p>
        </p:txBody>
      </p:sp>
      <p:sp>
        <p:nvSpPr>
          <p:cNvPr id="3" name="Slide Number Placeholder 2">
            <a:extLst>
              <a:ext uri="{FF2B5EF4-FFF2-40B4-BE49-F238E27FC236}">
                <a16:creationId xmlns="" xmlns:a16="http://schemas.microsoft.com/office/drawing/2014/main" id="{CB0A9A55-329A-9848-AEB6-2C5BD796F3BD}"/>
              </a:ext>
            </a:extLst>
          </p:cNvPr>
          <p:cNvSpPr>
            <a:spLocks noGrp="1"/>
          </p:cNvSpPr>
          <p:nvPr>
            <p:ph type="sldNum" sz="quarter" idx="12"/>
          </p:nvPr>
        </p:nvSpPr>
        <p:spPr/>
        <p:txBody>
          <a:bodyPr/>
          <a:lstStyle/>
          <a:p>
            <a:fld id="{8A7A6979-0714-4377-B894-6BE4C2D6E202}" type="slidenum">
              <a:rPr lang="en-US" smtClean="0"/>
              <a:pPr/>
              <a:t>35</a:t>
            </a:fld>
            <a:endParaRPr lang="en-US" dirty="0"/>
          </a:p>
        </p:txBody>
      </p:sp>
    </p:spTree>
    <p:extLst>
      <p:ext uri="{BB962C8B-B14F-4D97-AF65-F5344CB8AC3E}">
        <p14:creationId xmlns:p14="http://schemas.microsoft.com/office/powerpoint/2010/main" val="87939383"/>
      </p:ext>
    </p:extLst>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TextBox 1"/>
          <p:cNvSpPr txBox="1"/>
          <p:nvPr/>
        </p:nvSpPr>
        <p:spPr>
          <a:xfrm>
            <a:off x="920271" y="467633"/>
            <a:ext cx="8494633" cy="2000548"/>
          </a:xfrm>
          <a:prstGeom prst="rect">
            <a:avLst/>
          </a:prstGeom>
          <a:noFill/>
        </p:spPr>
        <p:txBody>
          <a:bodyPr wrap="none" rtlCol="0">
            <a:spAutoFit/>
          </a:bodyPr>
          <a:lstStyle/>
          <a:p>
            <a:r>
              <a:rPr kumimoji="1" lang="zh-CN" altLang="en-US" sz="2800" dirty="0">
                <a:latin typeface="+mn-ea"/>
              </a:rPr>
              <a:t>纤维素</a:t>
            </a:r>
            <a:endParaRPr kumimoji="1" lang="en-US" altLang="zh-CN" sz="2800" dirty="0">
              <a:latin typeface="+mn-ea"/>
            </a:endParaRPr>
          </a:p>
          <a:p>
            <a:pPr marL="342900" indent="-342900">
              <a:buFont typeface="Arial" charset="0"/>
              <a:buChar char="•"/>
            </a:pPr>
            <a:endParaRPr kumimoji="1" lang="en-US" altLang="zh-CN" sz="2400" dirty="0">
              <a:latin typeface="+mn-ea"/>
            </a:endParaRPr>
          </a:p>
          <a:p>
            <a:pPr marL="342900" indent="-342900">
              <a:buFont typeface="Arial" charset="0"/>
              <a:buChar char="•"/>
            </a:pPr>
            <a:r>
              <a:rPr kumimoji="1" lang="zh-CN" altLang="en-US" sz="2400" dirty="0">
                <a:latin typeface="+mn-ea"/>
              </a:rPr>
              <a:t>植物细胞壁的主要成分，保持细胞和生物体形状。</a:t>
            </a:r>
            <a:endParaRPr kumimoji="1" lang="en-US" altLang="zh-CN" sz="2400" dirty="0">
              <a:latin typeface="+mn-ea"/>
            </a:endParaRPr>
          </a:p>
          <a:p>
            <a:pPr marL="342900" indent="-342900">
              <a:buFont typeface="Arial" charset="0"/>
              <a:buChar char="•"/>
            </a:pPr>
            <a:r>
              <a:rPr kumimoji="1" lang="el-GR" altLang="zh-CN" sz="2400" dirty="0">
                <a:latin typeface="+mn-ea"/>
              </a:rPr>
              <a:t>β</a:t>
            </a:r>
            <a:r>
              <a:rPr kumimoji="1" lang="en-US" altLang="zh-CN" sz="2400" dirty="0">
                <a:latin typeface="+mn-ea"/>
              </a:rPr>
              <a:t>-</a:t>
            </a:r>
            <a:r>
              <a:rPr kumimoji="1" lang="zh-CN" altLang="en-US" sz="2400" dirty="0">
                <a:latin typeface="+mn-ea"/>
              </a:rPr>
              <a:t>葡萄糖通过</a:t>
            </a:r>
            <a:r>
              <a:rPr kumimoji="1" lang="en-US" altLang="zh-CN" sz="2400" dirty="0">
                <a:latin typeface="+mn-ea"/>
              </a:rPr>
              <a:t>1</a:t>
            </a:r>
            <a:r>
              <a:rPr kumimoji="1" lang="zh-CN" altLang="en-US" sz="2400" dirty="0">
                <a:latin typeface="+mn-ea"/>
              </a:rPr>
              <a:t>，</a:t>
            </a:r>
            <a:r>
              <a:rPr kumimoji="1" lang="en-US" altLang="zh-CN" sz="2400" dirty="0">
                <a:latin typeface="+mn-ea"/>
              </a:rPr>
              <a:t>4</a:t>
            </a:r>
            <a:r>
              <a:rPr kumimoji="1" lang="zh-CN" altLang="en-US" sz="2400" dirty="0">
                <a:latin typeface="+mn-ea"/>
              </a:rPr>
              <a:t>糖苷键聚合而成，无分支。</a:t>
            </a:r>
            <a:endParaRPr kumimoji="1" lang="en-US" altLang="zh-CN" sz="2400" dirty="0">
              <a:latin typeface="+mn-ea"/>
            </a:endParaRPr>
          </a:p>
          <a:p>
            <a:pPr marL="342900" indent="-342900">
              <a:buFont typeface="Arial" charset="0"/>
              <a:buChar char="•"/>
            </a:pPr>
            <a:r>
              <a:rPr kumimoji="1" lang="zh-CN" altLang="en-US" sz="2400" dirty="0">
                <a:latin typeface="+mn-ea"/>
              </a:rPr>
              <a:t>人体不含水解</a:t>
            </a:r>
            <a:r>
              <a:rPr kumimoji="1" lang="el-GR" altLang="zh-CN" sz="2400" dirty="0">
                <a:latin typeface="+mn-ea"/>
              </a:rPr>
              <a:t>β</a:t>
            </a:r>
            <a:r>
              <a:rPr kumimoji="1" lang="en-US" altLang="zh-CN" sz="2400" dirty="0">
                <a:latin typeface="+mn-ea"/>
              </a:rPr>
              <a:t>-</a:t>
            </a:r>
            <a:r>
              <a:rPr kumimoji="1" lang="zh-CN" altLang="en-US" sz="2400" dirty="0">
                <a:latin typeface="+mn-ea"/>
              </a:rPr>
              <a:t>葡萄糖糖苷键的酶，因此不能消化纤维素。</a:t>
            </a:r>
          </a:p>
        </p:txBody>
      </p:sp>
      <p:pic>
        <p:nvPicPr>
          <p:cNvPr id="3" name="Picture 2" descr="05_07bStarchCellulose-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187" y="2695853"/>
            <a:ext cx="5385234" cy="3991459"/>
          </a:xfrm>
          <a:prstGeom prst="rect">
            <a:avLst/>
          </a:prstGeom>
        </p:spPr>
      </p:pic>
      <p:sp>
        <p:nvSpPr>
          <p:cNvPr id="4" name="Text Box 31"/>
          <p:cNvSpPr txBox="1">
            <a:spLocks noChangeArrowheads="1"/>
          </p:cNvSpPr>
          <p:nvPr/>
        </p:nvSpPr>
        <p:spPr bwMode="auto">
          <a:xfrm>
            <a:off x="6977513" y="3515759"/>
            <a:ext cx="4874783" cy="127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0000"/>
              </a:lnSpc>
            </a:pPr>
            <a:r>
              <a:rPr lang="en-US" sz="1600" b="0" dirty="0">
                <a:solidFill>
                  <a:schemeClr val="bg1"/>
                </a:solidFill>
                <a:latin typeface="Arial" charset="0"/>
              </a:rPr>
              <a:t>(</a:t>
            </a:r>
            <a:r>
              <a:rPr lang="en-US" altLang="zh-CN" sz="1600" b="0" dirty="0">
                <a:solidFill>
                  <a:schemeClr val="bg1"/>
                </a:solidFill>
                <a:latin typeface="Arial" charset="0"/>
              </a:rPr>
              <a:t>a</a:t>
            </a:r>
            <a:r>
              <a:rPr lang="en-US" sz="1600" b="0" dirty="0">
                <a:solidFill>
                  <a:schemeClr val="bg1"/>
                </a:solidFill>
                <a:latin typeface="Arial" charset="0"/>
              </a:rPr>
              <a:t>) Starch: 1–4 linkage of 𝛂 glucose monomer</a:t>
            </a:r>
          </a:p>
        </p:txBody>
      </p:sp>
      <p:sp>
        <p:nvSpPr>
          <p:cNvPr id="5" name="Text Box 31"/>
          <p:cNvSpPr txBox="1">
            <a:spLocks noChangeArrowheads="1"/>
          </p:cNvSpPr>
          <p:nvPr/>
        </p:nvSpPr>
        <p:spPr bwMode="auto">
          <a:xfrm>
            <a:off x="6977513" y="5738556"/>
            <a:ext cx="5114727" cy="112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0000"/>
              </a:lnSpc>
            </a:pPr>
            <a:r>
              <a:rPr lang="en-US" sz="1600" b="0" dirty="0">
                <a:solidFill>
                  <a:schemeClr val="bg1"/>
                </a:solidFill>
                <a:latin typeface="Arial" charset="0"/>
              </a:rPr>
              <a:t>(</a:t>
            </a:r>
            <a:r>
              <a:rPr lang="en-US" altLang="zh-CN" sz="1600" b="0" dirty="0">
                <a:solidFill>
                  <a:schemeClr val="bg1"/>
                </a:solidFill>
                <a:latin typeface="Arial" charset="0"/>
              </a:rPr>
              <a:t>b</a:t>
            </a:r>
            <a:r>
              <a:rPr lang="en-US" sz="1600" b="0" dirty="0">
                <a:solidFill>
                  <a:schemeClr val="bg1"/>
                </a:solidFill>
                <a:latin typeface="Arial" charset="0"/>
              </a:rPr>
              <a:t>) Cellulose: 1–4 linkage of 𝛃 glucose monomers</a:t>
            </a:r>
          </a:p>
        </p:txBody>
      </p:sp>
      <p:sp>
        <p:nvSpPr>
          <p:cNvPr id="6" name="Slide Number Placeholder 5">
            <a:extLst>
              <a:ext uri="{FF2B5EF4-FFF2-40B4-BE49-F238E27FC236}">
                <a16:creationId xmlns="" xmlns:a16="http://schemas.microsoft.com/office/drawing/2014/main" id="{DDD4E04D-8E4F-2F4B-90D7-0BE301F7870F}"/>
              </a:ext>
            </a:extLst>
          </p:cNvPr>
          <p:cNvSpPr>
            <a:spLocks noGrp="1"/>
          </p:cNvSpPr>
          <p:nvPr>
            <p:ph type="sldNum" sz="quarter" idx="12"/>
          </p:nvPr>
        </p:nvSpPr>
        <p:spPr/>
        <p:txBody>
          <a:bodyPr/>
          <a:lstStyle/>
          <a:p>
            <a:fld id="{8A7A6979-0714-4377-B894-6BE4C2D6E202}" type="slidenum">
              <a:rPr lang="en-US" smtClean="0"/>
              <a:pPr/>
              <a:t>36</a:t>
            </a:fld>
            <a:endParaRPr lang="en-US" dirty="0"/>
          </a:p>
        </p:txBody>
      </p:sp>
      <p:sp>
        <p:nvSpPr>
          <p:cNvPr id="7" name="文本框 6"/>
          <p:cNvSpPr txBox="1"/>
          <p:nvPr/>
        </p:nvSpPr>
        <p:spPr>
          <a:xfrm>
            <a:off x="7772400" y="3515759"/>
            <a:ext cx="646331" cy="369332"/>
          </a:xfrm>
          <a:prstGeom prst="rect">
            <a:avLst/>
          </a:prstGeom>
          <a:noFill/>
        </p:spPr>
        <p:txBody>
          <a:bodyPr wrap="none" rtlCol="0">
            <a:spAutoFit/>
          </a:bodyPr>
          <a:lstStyle/>
          <a:p>
            <a:r>
              <a:rPr kumimoji="1" lang="zh-CN" altLang="en-US" smtClean="0"/>
              <a:t>淀粉</a:t>
            </a:r>
            <a:endParaRPr kumimoji="1" lang="zh-CN" altLang="en-US"/>
          </a:p>
        </p:txBody>
      </p:sp>
      <p:sp>
        <p:nvSpPr>
          <p:cNvPr id="8" name="文本框 7"/>
          <p:cNvSpPr txBox="1"/>
          <p:nvPr/>
        </p:nvSpPr>
        <p:spPr>
          <a:xfrm>
            <a:off x="7728858" y="5518730"/>
            <a:ext cx="877163" cy="369332"/>
          </a:xfrm>
          <a:prstGeom prst="rect">
            <a:avLst/>
          </a:prstGeom>
          <a:noFill/>
        </p:spPr>
        <p:txBody>
          <a:bodyPr wrap="none" rtlCol="0">
            <a:spAutoFit/>
          </a:bodyPr>
          <a:lstStyle/>
          <a:p>
            <a:r>
              <a:rPr kumimoji="1" lang="zh-CN" altLang="en-US" dirty="0" smtClean="0"/>
              <a:t>纤维素</a:t>
            </a:r>
            <a:endParaRPr kumimoji="1" lang="zh-CN" altLang="en-US" dirty="0"/>
          </a:p>
        </p:txBody>
      </p:sp>
    </p:spTree>
    <p:extLst>
      <p:ext uri="{BB962C8B-B14F-4D97-AF65-F5344CB8AC3E}">
        <p14:creationId xmlns:p14="http://schemas.microsoft.com/office/powerpoint/2010/main" val="1614322660"/>
      </p:ext>
    </p:extLst>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TextBox 1"/>
          <p:cNvSpPr txBox="1"/>
          <p:nvPr/>
        </p:nvSpPr>
        <p:spPr>
          <a:xfrm>
            <a:off x="473891" y="1545567"/>
            <a:ext cx="11244218" cy="3108543"/>
          </a:xfrm>
          <a:prstGeom prst="rect">
            <a:avLst/>
          </a:prstGeom>
          <a:noFill/>
        </p:spPr>
        <p:txBody>
          <a:bodyPr wrap="square" rtlCol="0">
            <a:spAutoFit/>
          </a:bodyPr>
          <a:lstStyle/>
          <a:p>
            <a:r>
              <a:rPr kumimoji="1" lang="zh-CN" altLang="en-US" sz="2800" dirty="0">
                <a:latin typeface="+mn-ea"/>
              </a:rPr>
              <a:t>糖原</a:t>
            </a:r>
            <a:endParaRPr kumimoji="1" lang="en-US" altLang="zh-CN" sz="2800" dirty="0">
              <a:latin typeface="+mn-ea"/>
            </a:endParaRPr>
          </a:p>
          <a:p>
            <a:endParaRPr kumimoji="1" lang="en-US" altLang="zh-CN" sz="2400" dirty="0">
              <a:latin typeface="+mn-ea"/>
            </a:endParaRPr>
          </a:p>
          <a:p>
            <a:pPr marL="342900" indent="-342900">
              <a:lnSpc>
                <a:spcPct val="150000"/>
              </a:lnSpc>
              <a:buFont typeface="Arial" charset="0"/>
              <a:buChar char="•"/>
            </a:pPr>
            <a:r>
              <a:rPr kumimoji="1" lang="zh-CN" altLang="en-US" sz="2400" dirty="0">
                <a:latin typeface="+mn-ea"/>
              </a:rPr>
              <a:t>动物淀粉，动物细胞储存能量，主要储存于肝脏和肌肉细胞中，与淀粉结构基本相同，由</a:t>
            </a:r>
            <a:r>
              <a:rPr kumimoji="1" lang="el-GR" altLang="zh-CN" sz="2400" dirty="0">
                <a:latin typeface="+mn-ea"/>
              </a:rPr>
              <a:t>α</a:t>
            </a:r>
            <a:r>
              <a:rPr kumimoji="1" lang="en-US" altLang="zh-CN" sz="2400" dirty="0">
                <a:latin typeface="+mn-ea"/>
              </a:rPr>
              <a:t>-</a:t>
            </a:r>
            <a:r>
              <a:rPr kumimoji="1" lang="zh-CN" altLang="en-US" sz="2400" dirty="0">
                <a:latin typeface="+mn-ea"/>
              </a:rPr>
              <a:t>葡萄糖通过</a:t>
            </a:r>
            <a:r>
              <a:rPr kumimoji="1" lang="en-US" altLang="zh-CN" sz="2400" dirty="0">
                <a:latin typeface="+mn-ea"/>
              </a:rPr>
              <a:t>1</a:t>
            </a:r>
            <a:r>
              <a:rPr kumimoji="1" lang="zh-CN" altLang="en-US" sz="2400" dirty="0">
                <a:latin typeface="+mn-ea"/>
              </a:rPr>
              <a:t>，</a:t>
            </a:r>
            <a:r>
              <a:rPr kumimoji="1" lang="en-US" altLang="zh-CN" sz="2400" dirty="0">
                <a:latin typeface="+mn-ea"/>
              </a:rPr>
              <a:t>4</a:t>
            </a:r>
            <a:r>
              <a:rPr kumimoji="1" lang="zh-CN" altLang="en-US" sz="2400" dirty="0">
                <a:latin typeface="+mn-ea"/>
              </a:rPr>
              <a:t>糖苷键聚合而成。</a:t>
            </a:r>
            <a:endParaRPr kumimoji="1" lang="en-US" altLang="zh-CN" sz="2400" dirty="0">
              <a:latin typeface="+mn-ea"/>
            </a:endParaRPr>
          </a:p>
          <a:p>
            <a:pPr marL="342900" indent="-342900">
              <a:lnSpc>
                <a:spcPct val="150000"/>
              </a:lnSpc>
              <a:buFont typeface="Arial" charset="0"/>
              <a:buChar char="•"/>
            </a:pPr>
            <a:r>
              <a:rPr kumimoji="1" lang="zh-CN" altLang="en-US" sz="2400" dirty="0">
                <a:latin typeface="+mn-ea"/>
              </a:rPr>
              <a:t>糖原支链比支链淀粉更多，但长度较短。</a:t>
            </a:r>
            <a:endParaRPr kumimoji="1" lang="en-US" altLang="zh-CN" sz="2400" dirty="0">
              <a:latin typeface="+mn-ea"/>
            </a:endParaRPr>
          </a:p>
          <a:p>
            <a:pPr marL="342900" indent="-342900">
              <a:lnSpc>
                <a:spcPct val="150000"/>
              </a:lnSpc>
              <a:buFont typeface="Arial" charset="0"/>
              <a:buChar char="•"/>
            </a:pPr>
            <a:r>
              <a:rPr kumimoji="1" lang="zh-CN" altLang="en-US" sz="2400" dirty="0">
                <a:latin typeface="+mn-ea"/>
              </a:rPr>
              <a:t>糖原遇碘变红褐色。</a:t>
            </a:r>
            <a:endParaRPr kumimoji="1" lang="en-US" altLang="zh-CN" sz="2400" dirty="0">
              <a:latin typeface="+mn-ea"/>
            </a:endParaRPr>
          </a:p>
        </p:txBody>
      </p:sp>
      <p:sp>
        <p:nvSpPr>
          <p:cNvPr id="3" name="Slide Number Placeholder 2">
            <a:extLst>
              <a:ext uri="{FF2B5EF4-FFF2-40B4-BE49-F238E27FC236}">
                <a16:creationId xmlns="" xmlns:a16="http://schemas.microsoft.com/office/drawing/2014/main" id="{5E40683A-15C0-7741-ACA7-2F6687E93AB4}"/>
              </a:ext>
            </a:extLst>
          </p:cNvPr>
          <p:cNvSpPr>
            <a:spLocks noGrp="1"/>
          </p:cNvSpPr>
          <p:nvPr>
            <p:ph type="sldNum" sz="quarter" idx="12"/>
          </p:nvPr>
        </p:nvSpPr>
        <p:spPr/>
        <p:txBody>
          <a:bodyPr/>
          <a:lstStyle/>
          <a:p>
            <a:fld id="{8A7A6979-0714-4377-B894-6BE4C2D6E202}" type="slidenum">
              <a:rPr lang="en-US" smtClean="0"/>
              <a:pPr/>
              <a:t>37</a:t>
            </a:fld>
            <a:endParaRPr lang="en-US" dirty="0"/>
          </a:p>
        </p:txBody>
      </p:sp>
    </p:spTree>
    <p:extLst>
      <p:ext uri="{BB962C8B-B14F-4D97-AF65-F5344CB8AC3E}">
        <p14:creationId xmlns:p14="http://schemas.microsoft.com/office/powerpoint/2010/main" val="1270816408"/>
      </p:ext>
    </p:extLst>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 name="Rectangle 2"/>
          <p:cNvSpPr>
            <a:spLocks noGrp="1" noChangeArrowheads="1"/>
          </p:cNvSpPr>
          <p:nvPr>
            <p:ph type="title"/>
          </p:nvPr>
        </p:nvSpPr>
        <p:spPr>
          <a:xfrm>
            <a:off x="3129281" y="219017"/>
            <a:ext cx="5933439" cy="685800"/>
          </a:xfrm>
          <a:noFill/>
          <a:ln>
            <a:noFill/>
          </a:ln>
        </p:spPr>
        <p:txBody>
          <a:bodyPr>
            <a:normAutofit fontScale="90000"/>
          </a:bodyPr>
          <a:lstStyle/>
          <a:p>
            <a:r>
              <a:rPr lang="en-US" altLang="zh-CN" sz="4000" dirty="0" smtClean="0">
                <a:solidFill>
                  <a:srgbClr val="7030A0"/>
                </a:solidFill>
                <a:latin typeface="黑体" charset="-122"/>
                <a:ea typeface="黑体" charset="-122"/>
              </a:rPr>
              <a:t>2.3  </a:t>
            </a:r>
            <a:r>
              <a:rPr lang="zh-CN" altLang="en-US" sz="3600" dirty="0">
                <a:solidFill>
                  <a:srgbClr val="7030A0"/>
                </a:solidFill>
                <a:latin typeface="黑体" charset="-122"/>
                <a:ea typeface="黑体" charset="-122"/>
              </a:rPr>
              <a:t>脂类</a:t>
            </a:r>
          </a:p>
        </p:txBody>
      </p:sp>
      <p:sp>
        <p:nvSpPr>
          <p:cNvPr id="2" name="TextBox 1"/>
          <p:cNvSpPr txBox="1"/>
          <p:nvPr/>
        </p:nvSpPr>
        <p:spPr>
          <a:xfrm>
            <a:off x="1094667" y="2446238"/>
            <a:ext cx="10002666" cy="2308324"/>
          </a:xfrm>
          <a:prstGeom prst="rect">
            <a:avLst/>
          </a:prstGeom>
          <a:noFill/>
        </p:spPr>
        <p:txBody>
          <a:bodyPr wrap="square" rtlCol="0">
            <a:spAutoFit/>
          </a:bodyPr>
          <a:lstStyle/>
          <a:p>
            <a:pPr marL="342900" indent="-342900">
              <a:lnSpc>
                <a:spcPct val="150000"/>
              </a:lnSpc>
              <a:buFont typeface="Wingdings" pitchFamily="2" charset="2"/>
              <a:buChar char="v"/>
            </a:pPr>
            <a:r>
              <a:rPr kumimoji="1" lang="zh-CN" altLang="en-US" sz="2400" dirty="0">
                <a:latin typeface="+mn-ea"/>
              </a:rPr>
              <a:t>脂类（</a:t>
            </a:r>
            <a:r>
              <a:rPr kumimoji="1" lang="en-US" altLang="zh-CN" sz="2400" dirty="0">
                <a:latin typeface="+mn-ea"/>
              </a:rPr>
              <a:t>lipids</a:t>
            </a:r>
            <a:r>
              <a:rPr kumimoji="1" lang="zh-CN" altLang="en-US" sz="2400" dirty="0">
                <a:latin typeface="+mn-ea"/>
              </a:rPr>
              <a:t>）是醇和脂肪酸所形成的酯及其衍生物，重要储能化合物。</a:t>
            </a:r>
            <a:endParaRPr kumimoji="1" lang="en-US" altLang="zh-CN" sz="2400" dirty="0">
              <a:latin typeface="+mn-ea"/>
            </a:endParaRPr>
          </a:p>
          <a:p>
            <a:pPr marL="342900" indent="-342900">
              <a:lnSpc>
                <a:spcPct val="150000"/>
              </a:lnSpc>
              <a:buFont typeface="Wingdings" pitchFamily="2" charset="2"/>
              <a:buChar char="v"/>
            </a:pPr>
            <a:r>
              <a:rPr kumimoji="1" lang="zh-CN" altLang="en-US" sz="2400" dirty="0">
                <a:latin typeface="+mn-ea"/>
              </a:rPr>
              <a:t>含有</a:t>
            </a:r>
            <a:r>
              <a:rPr kumimoji="1" lang="en-US" altLang="zh-CN" sz="2400" dirty="0">
                <a:latin typeface="+mn-ea"/>
              </a:rPr>
              <a:t>C</a:t>
            </a:r>
            <a:r>
              <a:rPr kumimoji="1" lang="zh-CN" altLang="en-US" sz="2400" dirty="0">
                <a:latin typeface="+mn-ea"/>
              </a:rPr>
              <a:t>，</a:t>
            </a:r>
            <a:r>
              <a:rPr kumimoji="1" lang="en-US" altLang="zh-CN" sz="2400" dirty="0">
                <a:latin typeface="+mn-ea"/>
              </a:rPr>
              <a:t>H</a:t>
            </a:r>
            <a:r>
              <a:rPr kumimoji="1" lang="zh-CN" altLang="en-US" sz="2400" dirty="0">
                <a:latin typeface="+mn-ea"/>
              </a:rPr>
              <a:t>，</a:t>
            </a:r>
            <a:r>
              <a:rPr kumimoji="1" lang="en-US" altLang="zh-CN" sz="2400" dirty="0">
                <a:latin typeface="+mn-ea"/>
              </a:rPr>
              <a:t>O</a:t>
            </a:r>
            <a:r>
              <a:rPr kumimoji="1" lang="zh-CN" altLang="en-US" sz="2400" dirty="0">
                <a:latin typeface="+mn-ea"/>
              </a:rPr>
              <a:t>三种元素，但</a:t>
            </a:r>
            <a:r>
              <a:rPr kumimoji="1" lang="en-US" altLang="zh-CN" sz="2400" dirty="0">
                <a:latin typeface="+mn-ea"/>
              </a:rPr>
              <a:t>H</a:t>
            </a:r>
            <a:r>
              <a:rPr kumimoji="1" lang="zh-CN" altLang="en-US" sz="2400" dirty="0">
                <a:latin typeface="+mn-ea"/>
              </a:rPr>
              <a:t>与</a:t>
            </a:r>
            <a:r>
              <a:rPr kumimoji="1" lang="en-US" altLang="zh-CN" sz="2400" dirty="0">
                <a:latin typeface="+mn-ea"/>
              </a:rPr>
              <a:t>O</a:t>
            </a:r>
            <a:r>
              <a:rPr kumimoji="1" lang="zh-CN" altLang="en-US" sz="2400" dirty="0">
                <a:latin typeface="+mn-ea"/>
              </a:rPr>
              <a:t>的比值远大于</a:t>
            </a:r>
            <a:r>
              <a:rPr kumimoji="1" lang="en-US" altLang="zh-CN" sz="2400" dirty="0">
                <a:latin typeface="+mn-ea"/>
              </a:rPr>
              <a:t>2</a:t>
            </a:r>
            <a:r>
              <a:rPr kumimoji="1" lang="zh-CN" altLang="en-US" sz="2400" dirty="0">
                <a:latin typeface="+mn-ea"/>
              </a:rPr>
              <a:t>。</a:t>
            </a:r>
            <a:endParaRPr kumimoji="1" lang="en-US" altLang="zh-CN" sz="2400" dirty="0">
              <a:latin typeface="+mn-ea"/>
            </a:endParaRPr>
          </a:p>
          <a:p>
            <a:pPr marL="342900" indent="-342900">
              <a:lnSpc>
                <a:spcPct val="150000"/>
              </a:lnSpc>
              <a:buFont typeface="Wingdings" pitchFamily="2" charset="2"/>
              <a:buChar char="v"/>
            </a:pPr>
            <a:r>
              <a:rPr kumimoji="1" lang="zh-CN" altLang="en-US" sz="2400" dirty="0">
                <a:latin typeface="+mn-ea"/>
              </a:rPr>
              <a:t>非极性化合物，疏水性，可溶于非极性溶剂。</a:t>
            </a:r>
            <a:endParaRPr kumimoji="1" lang="en-US" altLang="zh-CN" sz="2400" dirty="0">
              <a:latin typeface="+mn-ea"/>
            </a:endParaRPr>
          </a:p>
          <a:p>
            <a:pPr marL="342900" indent="-342900">
              <a:lnSpc>
                <a:spcPct val="150000"/>
              </a:lnSpc>
              <a:buFont typeface="Wingdings" pitchFamily="2" charset="2"/>
              <a:buChar char="v"/>
            </a:pPr>
            <a:r>
              <a:rPr kumimoji="1" lang="zh-CN" altLang="en-US" sz="2400" dirty="0">
                <a:latin typeface="+mn-ea"/>
              </a:rPr>
              <a:t>可分为脂肪（中性脂肪</a:t>
            </a:r>
            <a:r>
              <a:rPr kumimoji="1" lang="en-US" altLang="zh-CN" sz="2400" dirty="0">
                <a:latin typeface="+mn-ea"/>
              </a:rPr>
              <a:t>/</a:t>
            </a:r>
            <a:r>
              <a:rPr kumimoji="1" lang="zh-CN" altLang="en-US" sz="2400" dirty="0">
                <a:latin typeface="+mn-ea"/>
              </a:rPr>
              <a:t>甘油三酯</a:t>
            </a:r>
            <a:r>
              <a:rPr kumimoji="1" lang="en-US" altLang="zh-CN" sz="2400" dirty="0">
                <a:latin typeface="+mn-ea"/>
              </a:rPr>
              <a:t>/</a:t>
            </a:r>
            <a:r>
              <a:rPr kumimoji="1" lang="zh-CN" altLang="en-US" sz="2400" dirty="0">
                <a:latin typeface="+mn-ea"/>
              </a:rPr>
              <a:t>真脂）与类脂（磷脂，固醇类）。</a:t>
            </a:r>
            <a:endParaRPr kumimoji="1" lang="en-US" altLang="zh-CN" sz="2400" dirty="0">
              <a:latin typeface="+mn-ea"/>
            </a:endParaRPr>
          </a:p>
        </p:txBody>
      </p:sp>
      <p:sp>
        <p:nvSpPr>
          <p:cNvPr id="3" name="Slide Number Placeholder 2">
            <a:extLst>
              <a:ext uri="{FF2B5EF4-FFF2-40B4-BE49-F238E27FC236}">
                <a16:creationId xmlns="" xmlns:a16="http://schemas.microsoft.com/office/drawing/2014/main" id="{6642BBA8-3647-2D48-A3F4-308B774D9B0C}"/>
              </a:ext>
            </a:extLst>
          </p:cNvPr>
          <p:cNvSpPr>
            <a:spLocks noGrp="1"/>
          </p:cNvSpPr>
          <p:nvPr>
            <p:ph type="sldNum" sz="quarter" idx="12"/>
          </p:nvPr>
        </p:nvSpPr>
        <p:spPr/>
        <p:txBody>
          <a:bodyPr/>
          <a:lstStyle/>
          <a:p>
            <a:fld id="{8A7A6979-0714-4377-B894-6BE4C2D6E202}" type="slidenum">
              <a:rPr lang="en-US" smtClean="0"/>
              <a:pPr/>
              <a:t>38</a:t>
            </a:fld>
            <a:endParaRPr lang="en-US" dirty="0"/>
          </a:p>
        </p:txBody>
      </p:sp>
    </p:spTree>
    <p:extLst>
      <p:ext uri="{BB962C8B-B14F-4D97-AF65-F5344CB8AC3E}">
        <p14:creationId xmlns:p14="http://schemas.microsoft.com/office/powerpoint/2010/main" val="780677053"/>
      </p:ext>
    </p:extLst>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030265" y="307848"/>
            <a:ext cx="10131471" cy="6186309"/>
          </a:xfrm>
          <a:prstGeom prst="rect">
            <a:avLst/>
          </a:prstGeom>
          <a:noFill/>
        </p:spPr>
        <p:txBody>
          <a:bodyPr wrap="square" rtlCol="0">
            <a:spAutoFit/>
          </a:bodyPr>
          <a:lstStyle/>
          <a:p>
            <a:pPr>
              <a:lnSpc>
                <a:spcPct val="150000"/>
              </a:lnSpc>
            </a:pPr>
            <a:r>
              <a:rPr kumimoji="1" lang="en-US" altLang="zh-CN" sz="2400" dirty="0">
                <a:solidFill>
                  <a:srgbClr val="FF0000"/>
                </a:solidFill>
                <a:latin typeface="+mn-ea"/>
                <a:cs typeface="KaiTi" charset="-122"/>
              </a:rPr>
              <a:t>O</a:t>
            </a:r>
            <a:r>
              <a:rPr kumimoji="1" lang="zh-CN" altLang="en-US" sz="2400" dirty="0">
                <a:latin typeface="+mn-ea"/>
                <a:cs typeface="KaiTi" charset="-122"/>
              </a:rPr>
              <a:t>存在于几乎所有的有机化合物中，构成水的元素之一，细胞呼吸所必需；</a:t>
            </a:r>
            <a:endParaRPr kumimoji="1" lang="en-US" altLang="zh-CN" sz="2400" dirty="0">
              <a:latin typeface="+mn-ea"/>
              <a:cs typeface="KaiTi" charset="-122"/>
            </a:endParaRPr>
          </a:p>
          <a:p>
            <a:pPr>
              <a:lnSpc>
                <a:spcPct val="150000"/>
              </a:lnSpc>
            </a:pPr>
            <a:r>
              <a:rPr kumimoji="1" lang="en-US" altLang="zh-CN" sz="2400" dirty="0">
                <a:solidFill>
                  <a:srgbClr val="FF0000"/>
                </a:solidFill>
                <a:latin typeface="+mn-ea"/>
                <a:cs typeface="KaiTi" charset="-122"/>
              </a:rPr>
              <a:t>H</a:t>
            </a:r>
            <a:r>
              <a:rPr kumimoji="1" lang="zh-CN" altLang="en-US" sz="2400" dirty="0">
                <a:latin typeface="+mn-ea"/>
                <a:cs typeface="KaiTi" charset="-122"/>
              </a:rPr>
              <a:t>存在于几乎所有的有机化合物中，构成水的元素之一；</a:t>
            </a:r>
            <a:endParaRPr kumimoji="1" lang="en-US" altLang="zh-CN" sz="2400" dirty="0">
              <a:latin typeface="+mn-ea"/>
              <a:cs typeface="KaiTi" charset="-122"/>
            </a:endParaRPr>
          </a:p>
          <a:p>
            <a:pPr>
              <a:lnSpc>
                <a:spcPct val="150000"/>
              </a:lnSpc>
            </a:pPr>
            <a:r>
              <a:rPr kumimoji="1" lang="en-US" altLang="zh-CN" sz="2400" dirty="0">
                <a:solidFill>
                  <a:srgbClr val="FF0000"/>
                </a:solidFill>
                <a:latin typeface="+mn-ea"/>
                <a:cs typeface="KaiTi" charset="-122"/>
              </a:rPr>
              <a:t>C</a:t>
            </a:r>
            <a:r>
              <a:rPr kumimoji="1" lang="zh-CN" altLang="en-US" sz="2400" dirty="0">
                <a:latin typeface="+mn-ea"/>
                <a:cs typeface="KaiTi" charset="-122"/>
              </a:rPr>
              <a:t>相互连接成链或环，形成各种生物大分子的基本骨架；</a:t>
            </a:r>
            <a:endParaRPr kumimoji="1" lang="en-US" altLang="zh-CN" sz="2400" dirty="0">
              <a:latin typeface="+mn-ea"/>
              <a:cs typeface="KaiTi" charset="-122"/>
            </a:endParaRPr>
          </a:p>
          <a:p>
            <a:pPr>
              <a:lnSpc>
                <a:spcPct val="150000"/>
              </a:lnSpc>
            </a:pPr>
            <a:r>
              <a:rPr kumimoji="1" lang="en-US" altLang="zh-CN" sz="2400" dirty="0">
                <a:solidFill>
                  <a:srgbClr val="FF0000"/>
                </a:solidFill>
                <a:latin typeface="+mn-ea"/>
                <a:cs typeface="KaiTi" charset="-122"/>
              </a:rPr>
              <a:t>N</a:t>
            </a:r>
            <a:r>
              <a:rPr kumimoji="1" lang="zh-CN" altLang="en-US" sz="2400" dirty="0">
                <a:latin typeface="+mn-ea"/>
                <a:cs typeface="KaiTi" charset="-122"/>
              </a:rPr>
              <a:t>是蛋白质、核酸等的重要组成元素；</a:t>
            </a:r>
            <a:endParaRPr kumimoji="1" lang="en-US" altLang="zh-CN" sz="2400" dirty="0">
              <a:latin typeface="+mn-ea"/>
              <a:cs typeface="KaiTi" charset="-122"/>
            </a:endParaRPr>
          </a:p>
          <a:p>
            <a:pPr>
              <a:lnSpc>
                <a:spcPct val="150000"/>
              </a:lnSpc>
            </a:pPr>
            <a:r>
              <a:rPr kumimoji="1" lang="en-US" altLang="zh-CN" sz="2400" dirty="0">
                <a:solidFill>
                  <a:srgbClr val="FF0000"/>
                </a:solidFill>
                <a:latin typeface="+mn-ea"/>
                <a:cs typeface="KaiTi" charset="-122"/>
              </a:rPr>
              <a:t>Ca</a:t>
            </a:r>
            <a:r>
              <a:rPr kumimoji="1" lang="zh-CN" altLang="en-US" sz="2400" dirty="0">
                <a:latin typeface="+mn-ea"/>
                <a:cs typeface="KaiTi" charset="-122"/>
              </a:rPr>
              <a:t>是骨骼、牙齿等的成分，肌肉收缩、细胞信号转导、血液凝聚等必需；</a:t>
            </a:r>
            <a:endParaRPr kumimoji="1" lang="en-US" altLang="zh-CN" sz="2400" dirty="0">
              <a:latin typeface="+mn-ea"/>
              <a:cs typeface="KaiTi" charset="-122"/>
            </a:endParaRPr>
          </a:p>
          <a:p>
            <a:pPr>
              <a:lnSpc>
                <a:spcPct val="150000"/>
              </a:lnSpc>
            </a:pPr>
            <a:r>
              <a:rPr kumimoji="1" lang="en-US" altLang="zh-CN" sz="2400" dirty="0">
                <a:solidFill>
                  <a:srgbClr val="FF0000"/>
                </a:solidFill>
                <a:latin typeface="+mn-ea"/>
                <a:cs typeface="KaiTi" charset="-122"/>
              </a:rPr>
              <a:t>P</a:t>
            </a:r>
            <a:r>
              <a:rPr kumimoji="1" lang="zh-CN" altLang="en-US" sz="2400" dirty="0">
                <a:latin typeface="+mn-ea"/>
                <a:cs typeface="KaiTi" charset="-122"/>
              </a:rPr>
              <a:t>是核酸、生物膜磷脂、骨骼的成分，参与细胞中能量转移反应；</a:t>
            </a:r>
            <a:endParaRPr kumimoji="1" lang="en-US" altLang="zh-CN" sz="2400" dirty="0">
              <a:latin typeface="+mn-ea"/>
              <a:cs typeface="KaiTi" charset="-122"/>
            </a:endParaRPr>
          </a:p>
          <a:p>
            <a:pPr>
              <a:lnSpc>
                <a:spcPct val="150000"/>
              </a:lnSpc>
            </a:pPr>
            <a:r>
              <a:rPr kumimoji="1" lang="en-US" altLang="zh-CN" sz="2400" dirty="0">
                <a:solidFill>
                  <a:srgbClr val="FF0000"/>
                </a:solidFill>
                <a:latin typeface="+mn-ea"/>
                <a:cs typeface="KaiTi" charset="-122"/>
              </a:rPr>
              <a:t>K</a:t>
            </a:r>
            <a:r>
              <a:rPr kumimoji="1" lang="en-US" altLang="zh-CN" sz="2400" baseline="30000" dirty="0">
                <a:solidFill>
                  <a:srgbClr val="FF0000"/>
                </a:solidFill>
                <a:latin typeface="+mn-ea"/>
                <a:cs typeface="KaiTi" charset="-122"/>
              </a:rPr>
              <a:t>+</a:t>
            </a:r>
            <a:r>
              <a:rPr kumimoji="1" lang="en-US" altLang="zh-CN" sz="2400" dirty="0">
                <a:solidFill>
                  <a:srgbClr val="FF0000"/>
                </a:solidFill>
                <a:latin typeface="+mn-ea"/>
                <a:cs typeface="KaiTi" charset="-122"/>
              </a:rPr>
              <a:t>/Na</a:t>
            </a:r>
            <a:r>
              <a:rPr kumimoji="1" lang="en-US" altLang="zh-CN" sz="2400" baseline="30000" dirty="0">
                <a:solidFill>
                  <a:srgbClr val="FF0000"/>
                </a:solidFill>
                <a:latin typeface="+mn-ea"/>
                <a:cs typeface="KaiTi" charset="-122"/>
              </a:rPr>
              <a:t>+</a:t>
            </a:r>
            <a:r>
              <a:rPr kumimoji="1" lang="zh-CN" altLang="en-US" sz="2400" dirty="0">
                <a:latin typeface="+mn-ea"/>
                <a:cs typeface="KaiTi" charset="-122"/>
              </a:rPr>
              <a:t>维持体液或细胞内外正负离子平衡、神经冲动传导、肌肉收缩等；</a:t>
            </a:r>
            <a:endParaRPr kumimoji="1" lang="en-US" altLang="zh-CN" sz="2400" dirty="0">
              <a:latin typeface="+mn-ea"/>
              <a:cs typeface="KaiTi" charset="-122"/>
            </a:endParaRPr>
          </a:p>
          <a:p>
            <a:pPr>
              <a:lnSpc>
                <a:spcPct val="150000"/>
              </a:lnSpc>
            </a:pPr>
            <a:r>
              <a:rPr kumimoji="1" lang="en-US" altLang="zh-CN" sz="2400" dirty="0">
                <a:solidFill>
                  <a:srgbClr val="FF0000"/>
                </a:solidFill>
                <a:latin typeface="+mn-ea"/>
                <a:cs typeface="KaiTi" charset="-122"/>
              </a:rPr>
              <a:t>S</a:t>
            </a:r>
            <a:r>
              <a:rPr kumimoji="1" lang="zh-CN" altLang="en-US" sz="2400" dirty="0">
                <a:latin typeface="+mn-ea"/>
                <a:cs typeface="KaiTi" charset="-122"/>
              </a:rPr>
              <a:t>是大多数蛋白质的成分；</a:t>
            </a:r>
            <a:endParaRPr kumimoji="1" lang="en-US" altLang="zh-CN" sz="2400" dirty="0">
              <a:latin typeface="+mn-ea"/>
              <a:cs typeface="KaiTi" charset="-122"/>
            </a:endParaRPr>
          </a:p>
          <a:p>
            <a:pPr>
              <a:lnSpc>
                <a:spcPct val="150000"/>
              </a:lnSpc>
            </a:pPr>
            <a:r>
              <a:rPr kumimoji="1" lang="en-US" altLang="zh-CN" sz="2400" dirty="0">
                <a:solidFill>
                  <a:srgbClr val="FF0000"/>
                </a:solidFill>
                <a:latin typeface="+mn-ea"/>
                <a:cs typeface="KaiTi" charset="-122"/>
              </a:rPr>
              <a:t>Mg</a:t>
            </a:r>
            <a:r>
              <a:rPr kumimoji="1" lang="zh-CN" altLang="en-US" sz="2400" dirty="0">
                <a:latin typeface="+mn-ea"/>
                <a:cs typeface="KaiTi" charset="-122"/>
              </a:rPr>
              <a:t>是血液及其它组织的重要成分；</a:t>
            </a:r>
            <a:endParaRPr kumimoji="1" lang="en-US" altLang="zh-CN" sz="2400" dirty="0">
              <a:latin typeface="+mn-ea"/>
              <a:cs typeface="KaiTi" charset="-122"/>
            </a:endParaRPr>
          </a:p>
          <a:p>
            <a:pPr>
              <a:lnSpc>
                <a:spcPct val="150000"/>
              </a:lnSpc>
            </a:pPr>
            <a:r>
              <a:rPr kumimoji="1" lang="en-US" altLang="zh-CN" sz="2400" dirty="0">
                <a:solidFill>
                  <a:srgbClr val="FF0000"/>
                </a:solidFill>
                <a:latin typeface="+mn-ea"/>
                <a:cs typeface="KaiTi" charset="-122"/>
              </a:rPr>
              <a:t>Cl</a:t>
            </a:r>
            <a:r>
              <a:rPr kumimoji="1" lang="zh-CN" altLang="en-US" sz="2400" dirty="0">
                <a:latin typeface="+mn-ea"/>
                <a:cs typeface="KaiTi" charset="-122"/>
              </a:rPr>
              <a:t>维持体液或细胞内外正负离子平衡；</a:t>
            </a:r>
            <a:endParaRPr kumimoji="1" lang="en-US" altLang="zh-CN" sz="2400" dirty="0">
              <a:latin typeface="+mn-ea"/>
              <a:cs typeface="KaiTi" charset="-122"/>
            </a:endParaRPr>
          </a:p>
          <a:p>
            <a:pPr>
              <a:lnSpc>
                <a:spcPct val="150000"/>
              </a:lnSpc>
            </a:pPr>
            <a:r>
              <a:rPr kumimoji="1" lang="en-US" altLang="zh-CN" sz="2400" dirty="0">
                <a:solidFill>
                  <a:srgbClr val="FF0000"/>
                </a:solidFill>
                <a:latin typeface="+mn-ea"/>
                <a:cs typeface="KaiTi" charset="-122"/>
              </a:rPr>
              <a:t>Fe</a:t>
            </a:r>
            <a:r>
              <a:rPr kumimoji="1" lang="zh-CN" altLang="en-US" sz="2400" dirty="0">
                <a:latin typeface="+mn-ea"/>
                <a:cs typeface="KaiTi" charset="-122"/>
              </a:rPr>
              <a:t>是血红蛋白的重要成分。</a:t>
            </a:r>
            <a:endParaRPr kumimoji="1" lang="en-US" altLang="zh-CN" sz="2400" dirty="0">
              <a:latin typeface="+mn-ea"/>
              <a:cs typeface="KaiTi" charset="-122"/>
            </a:endParaRPr>
          </a:p>
        </p:txBody>
      </p:sp>
      <p:sp>
        <p:nvSpPr>
          <p:cNvPr id="2" name="Slide Number Placeholder 1">
            <a:extLst>
              <a:ext uri="{FF2B5EF4-FFF2-40B4-BE49-F238E27FC236}">
                <a16:creationId xmlns="" xmlns:a16="http://schemas.microsoft.com/office/drawing/2014/main" id="{D0664A7F-0E40-F742-A5F1-2FAE42A4A150}"/>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2912902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5" name="Picture 4" descr="05_09_FatSynthStructure-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199" y="193983"/>
            <a:ext cx="6858000" cy="6437376"/>
          </a:xfrm>
          <a:prstGeom prst="rect">
            <a:avLst/>
          </a:prstGeom>
        </p:spPr>
      </p:pic>
      <p:sp>
        <p:nvSpPr>
          <p:cNvPr id="6" name="Text Box 31"/>
          <p:cNvSpPr txBox="1">
            <a:spLocks noChangeArrowheads="1"/>
          </p:cNvSpPr>
          <p:nvPr/>
        </p:nvSpPr>
        <p:spPr bwMode="auto">
          <a:xfrm>
            <a:off x="7019302" y="1219513"/>
            <a:ext cx="3119618" cy="58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800" dirty="0">
                <a:solidFill>
                  <a:srgbClr val="000000"/>
                </a:solidFill>
                <a:latin typeface="Arial" charset="0"/>
              </a:rPr>
              <a:t>Fatty acid</a:t>
            </a:r>
          </a:p>
          <a:p>
            <a:pPr algn="ctr" eaLnBrk="0" hangingPunct="0">
              <a:lnSpc>
                <a:spcPct val="90000"/>
              </a:lnSpc>
            </a:pPr>
            <a:r>
              <a:rPr lang="en-US" sz="1800" dirty="0">
                <a:solidFill>
                  <a:srgbClr val="000000"/>
                </a:solidFill>
                <a:latin typeface="Arial" charset="0"/>
              </a:rPr>
              <a:t>(in this case, </a:t>
            </a:r>
            <a:r>
              <a:rPr lang="en-US" sz="1800" dirty="0" err="1">
                <a:solidFill>
                  <a:srgbClr val="000000"/>
                </a:solidFill>
                <a:latin typeface="Arial" charset="0"/>
              </a:rPr>
              <a:t>palmitic</a:t>
            </a:r>
            <a:r>
              <a:rPr lang="en-US" sz="1800" dirty="0">
                <a:solidFill>
                  <a:srgbClr val="000000"/>
                </a:solidFill>
                <a:latin typeface="Arial" charset="0"/>
              </a:rPr>
              <a:t> acid)</a:t>
            </a:r>
          </a:p>
        </p:txBody>
      </p:sp>
      <p:sp>
        <p:nvSpPr>
          <p:cNvPr id="7" name="Text Box 31"/>
          <p:cNvSpPr txBox="1">
            <a:spLocks noChangeArrowheads="1"/>
          </p:cNvSpPr>
          <p:nvPr/>
        </p:nvSpPr>
        <p:spPr bwMode="auto">
          <a:xfrm>
            <a:off x="4999826" y="2919701"/>
            <a:ext cx="1939861" cy="31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800" dirty="0">
                <a:solidFill>
                  <a:srgbClr val="000000"/>
                </a:solidFill>
                <a:latin typeface="Arial" charset="0"/>
              </a:rPr>
              <a:t>Ester linkage</a:t>
            </a:r>
          </a:p>
        </p:txBody>
      </p:sp>
      <p:sp>
        <p:nvSpPr>
          <p:cNvPr id="8" name="Text Box 31"/>
          <p:cNvSpPr txBox="1">
            <a:spLocks noChangeArrowheads="1"/>
          </p:cNvSpPr>
          <p:nvPr/>
        </p:nvSpPr>
        <p:spPr bwMode="auto">
          <a:xfrm>
            <a:off x="4985946" y="2142483"/>
            <a:ext cx="1141795" cy="31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800" dirty="0">
                <a:solidFill>
                  <a:srgbClr val="000000"/>
                </a:solidFill>
                <a:latin typeface="Arial" charset="0"/>
              </a:rPr>
              <a:t>Glycerol</a:t>
            </a:r>
          </a:p>
        </p:txBody>
      </p:sp>
      <p:sp>
        <p:nvSpPr>
          <p:cNvPr id="9" name="Text Box 31"/>
          <p:cNvSpPr txBox="1">
            <a:spLocks noChangeArrowheads="1"/>
          </p:cNvSpPr>
          <p:nvPr/>
        </p:nvSpPr>
        <p:spPr bwMode="auto">
          <a:xfrm>
            <a:off x="5096983" y="2461693"/>
            <a:ext cx="6887915" cy="31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0000"/>
              </a:lnSpc>
            </a:pPr>
            <a:r>
              <a:rPr lang="en-US" sz="1800" dirty="0">
                <a:solidFill>
                  <a:srgbClr val="000000"/>
                </a:solidFill>
                <a:latin typeface="Arial" charset="0"/>
              </a:rPr>
              <a:t>(a) One of three dehydration reactions in the synthesis of a fat</a:t>
            </a:r>
          </a:p>
        </p:txBody>
      </p:sp>
      <p:sp>
        <p:nvSpPr>
          <p:cNvPr id="10" name="Text Box 31"/>
          <p:cNvSpPr txBox="1">
            <a:spLocks noChangeArrowheads="1"/>
          </p:cNvSpPr>
          <p:nvPr/>
        </p:nvSpPr>
        <p:spPr bwMode="auto">
          <a:xfrm>
            <a:off x="5096984" y="6327015"/>
            <a:ext cx="3619288" cy="31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0000"/>
              </a:lnSpc>
            </a:pPr>
            <a:r>
              <a:rPr lang="en-US" sz="1800" dirty="0">
                <a:solidFill>
                  <a:srgbClr val="000000"/>
                </a:solidFill>
                <a:latin typeface="Arial" charset="0"/>
              </a:rPr>
              <a:t>(b) Fat molecule (triacylglycerol)</a:t>
            </a:r>
          </a:p>
        </p:txBody>
      </p:sp>
      <p:sp>
        <p:nvSpPr>
          <p:cNvPr id="11" name="Left Brace 10"/>
          <p:cNvSpPr/>
          <p:nvPr/>
        </p:nvSpPr>
        <p:spPr bwMode="auto">
          <a:xfrm rot="5400000">
            <a:off x="5864924" y="2969552"/>
            <a:ext cx="174647" cy="540134"/>
          </a:xfrm>
          <a:prstGeom prst="leftBrace">
            <a:avLst>
              <a:gd name="adj1" fmla="val 47726"/>
              <a:gd name="adj2" fmla="val 47638"/>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2" name="Text Box 31"/>
          <p:cNvSpPr txBox="1">
            <a:spLocks noChangeArrowheads="1"/>
          </p:cNvSpPr>
          <p:nvPr/>
        </p:nvSpPr>
        <p:spPr bwMode="auto">
          <a:xfrm>
            <a:off x="6367072" y="1269359"/>
            <a:ext cx="382977" cy="220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1200" dirty="0">
                <a:solidFill>
                  <a:srgbClr val="FFFFFF"/>
                </a:solidFill>
                <a:latin typeface="Arial" charset="0"/>
              </a:rPr>
              <a:t>H</a:t>
            </a:r>
            <a:r>
              <a:rPr lang="en-US" sz="1200" baseline="-25000" dirty="0">
                <a:solidFill>
                  <a:srgbClr val="FFFFFF"/>
                </a:solidFill>
                <a:latin typeface="Arial" charset="0"/>
              </a:rPr>
              <a:t>2</a:t>
            </a:r>
            <a:r>
              <a:rPr lang="en-US" sz="1200" dirty="0">
                <a:solidFill>
                  <a:srgbClr val="FFFFFF"/>
                </a:solidFill>
                <a:latin typeface="Arial" charset="0"/>
              </a:rPr>
              <a:t>O</a:t>
            </a:r>
          </a:p>
        </p:txBody>
      </p:sp>
      <p:sp>
        <p:nvSpPr>
          <p:cNvPr id="4" name="TextBox 3"/>
          <p:cNvSpPr txBox="1"/>
          <p:nvPr/>
        </p:nvSpPr>
        <p:spPr>
          <a:xfrm>
            <a:off x="228600" y="1604542"/>
            <a:ext cx="4736207" cy="3693319"/>
          </a:xfrm>
          <a:prstGeom prst="rect">
            <a:avLst/>
          </a:prstGeom>
          <a:noFill/>
        </p:spPr>
        <p:txBody>
          <a:bodyPr wrap="square" rtlCol="0">
            <a:spAutoFit/>
          </a:bodyPr>
          <a:lstStyle/>
          <a:p>
            <a:pPr marL="342900" indent="-342900" algn="just">
              <a:lnSpc>
                <a:spcPct val="150000"/>
              </a:lnSpc>
              <a:buFont typeface="Wingdings" pitchFamily="2" charset="2"/>
              <a:buChar char="v"/>
            </a:pPr>
            <a:r>
              <a:rPr kumimoji="1" lang="zh-CN" altLang="en-US" sz="2400" dirty="0">
                <a:latin typeface="+mn-ea"/>
              </a:rPr>
              <a:t>脂肪是由甘油和脂肪酸缩水结合而成的脂类，在动物称为脂肪，在植物则称为油。</a:t>
            </a:r>
            <a:endParaRPr kumimoji="1" lang="en-US" altLang="zh-CN" sz="2400" dirty="0">
              <a:latin typeface="+mn-ea"/>
            </a:endParaRPr>
          </a:p>
          <a:p>
            <a:pPr marL="342900" indent="-342900" algn="just">
              <a:lnSpc>
                <a:spcPct val="150000"/>
              </a:lnSpc>
              <a:buFont typeface="Wingdings" pitchFamily="2" charset="2"/>
              <a:buChar char="v"/>
            </a:pPr>
            <a:r>
              <a:rPr kumimoji="1" lang="zh-CN" altLang="en-US" sz="2400" dirty="0">
                <a:latin typeface="+mn-ea"/>
              </a:rPr>
              <a:t>甘油是</a:t>
            </a:r>
            <a:r>
              <a:rPr kumimoji="1" lang="en-US" altLang="zh-CN" sz="2400" dirty="0">
                <a:latin typeface="+mn-ea"/>
              </a:rPr>
              <a:t>3</a:t>
            </a:r>
            <a:r>
              <a:rPr kumimoji="1" lang="zh-CN" altLang="en-US" sz="2400" dirty="0">
                <a:latin typeface="+mn-ea"/>
              </a:rPr>
              <a:t>羟基丙醇。</a:t>
            </a:r>
            <a:endParaRPr kumimoji="1" lang="en-US" altLang="zh-CN" sz="2400" dirty="0">
              <a:latin typeface="+mn-ea"/>
            </a:endParaRPr>
          </a:p>
          <a:p>
            <a:pPr marL="342900" indent="-342900" algn="just">
              <a:lnSpc>
                <a:spcPct val="150000"/>
              </a:lnSpc>
              <a:buFont typeface="Wingdings" pitchFamily="2" charset="2"/>
              <a:buChar char="v"/>
            </a:pPr>
            <a:r>
              <a:rPr kumimoji="1" lang="zh-CN" altLang="en-US" sz="2400" dirty="0">
                <a:latin typeface="+mn-ea"/>
              </a:rPr>
              <a:t>常见脂肪酸是由</a:t>
            </a:r>
            <a:r>
              <a:rPr kumimoji="1" lang="en-US" altLang="zh-CN" sz="2400" dirty="0">
                <a:latin typeface="+mn-ea"/>
              </a:rPr>
              <a:t>12-24</a:t>
            </a:r>
            <a:r>
              <a:rPr kumimoji="1" lang="zh-CN" altLang="en-US" sz="2400" dirty="0">
                <a:latin typeface="+mn-ea"/>
              </a:rPr>
              <a:t>个碳的烃链与羧基组成的有机酸。</a:t>
            </a:r>
            <a:endParaRPr kumimoji="1" lang="en-US" altLang="zh-CN" sz="2400" dirty="0">
              <a:latin typeface="+mn-ea"/>
            </a:endParaRPr>
          </a:p>
          <a:p>
            <a:endParaRPr kumimoji="1" lang="zh-CN" altLang="en-US" dirty="0"/>
          </a:p>
        </p:txBody>
      </p:sp>
      <p:sp>
        <p:nvSpPr>
          <p:cNvPr id="14" name="Rectangle 6"/>
          <p:cNvSpPr>
            <a:spLocks noChangeArrowheads="1"/>
          </p:cNvSpPr>
          <p:nvPr/>
        </p:nvSpPr>
        <p:spPr bwMode="auto">
          <a:xfrm>
            <a:off x="475937" y="669270"/>
            <a:ext cx="14446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脂肪</a:t>
            </a:r>
          </a:p>
        </p:txBody>
      </p:sp>
      <p:sp>
        <p:nvSpPr>
          <p:cNvPr id="2" name="Slide Number Placeholder 1">
            <a:extLst>
              <a:ext uri="{FF2B5EF4-FFF2-40B4-BE49-F238E27FC236}">
                <a16:creationId xmlns="" xmlns:a16="http://schemas.microsoft.com/office/drawing/2014/main" id="{F557A692-E26C-614E-84F5-90D27A9D30A7}"/>
              </a:ext>
            </a:extLst>
          </p:cNvPr>
          <p:cNvSpPr>
            <a:spLocks noGrp="1"/>
          </p:cNvSpPr>
          <p:nvPr>
            <p:ph type="sldNum" sz="quarter" idx="12"/>
          </p:nvPr>
        </p:nvSpPr>
        <p:spPr/>
        <p:txBody>
          <a:bodyPr/>
          <a:lstStyle/>
          <a:p>
            <a:fld id="{8A7A6979-0714-4377-B894-6BE4C2D6E202}" type="slidenum">
              <a:rPr lang="en-US" smtClean="0"/>
              <a:pPr/>
              <a:t>39</a:t>
            </a:fld>
            <a:endParaRPr lang="en-US" dirty="0"/>
          </a:p>
        </p:txBody>
      </p:sp>
    </p:spTree>
    <p:extLst>
      <p:ext uri="{BB962C8B-B14F-4D97-AF65-F5344CB8AC3E}">
        <p14:creationId xmlns:p14="http://schemas.microsoft.com/office/powerpoint/2010/main" val="1981057104"/>
      </p:ext>
    </p:extLst>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322941" y="194522"/>
            <a:ext cx="11542487" cy="3008555"/>
          </a:xfrm>
        </p:spPr>
        <p:txBody>
          <a:bodyPr>
            <a:noAutofit/>
          </a:bodyPr>
          <a:lstStyle/>
          <a:p>
            <a:pPr algn="just">
              <a:buClr>
                <a:schemeClr val="tx1"/>
              </a:buClr>
              <a:buFont typeface="Wingdings" pitchFamily="2" charset="2"/>
              <a:buChar char="v"/>
            </a:pPr>
            <a:r>
              <a:rPr lang="en-US" sz="2400" dirty="0">
                <a:solidFill>
                  <a:schemeClr val="tx1"/>
                </a:solidFill>
                <a:latin typeface="+mn-ea"/>
              </a:rPr>
              <a:t>Fatty acids vary in length and in the number and locations of double bonds</a:t>
            </a:r>
          </a:p>
          <a:p>
            <a:pPr algn="just">
              <a:buClr>
                <a:schemeClr val="tx1"/>
              </a:buClr>
              <a:buFont typeface="Wingdings" pitchFamily="2" charset="2"/>
              <a:buChar char="v"/>
            </a:pPr>
            <a:r>
              <a:rPr lang="en-US" sz="2400" b="1" dirty="0">
                <a:solidFill>
                  <a:schemeClr val="tx1"/>
                </a:solidFill>
                <a:latin typeface="+mn-ea"/>
              </a:rPr>
              <a:t>Saturated fatty acids</a:t>
            </a:r>
            <a:r>
              <a:rPr lang="en-US" sz="2400" dirty="0">
                <a:solidFill>
                  <a:schemeClr val="tx1"/>
                </a:solidFill>
                <a:latin typeface="+mn-ea"/>
              </a:rPr>
              <a:t> </a:t>
            </a:r>
            <a:r>
              <a:rPr lang="zh-CN" altLang="en-US" sz="2400" dirty="0">
                <a:solidFill>
                  <a:schemeClr val="tx1"/>
                </a:solidFill>
                <a:latin typeface="+mn-ea"/>
              </a:rPr>
              <a:t>（饱和脂肪酸）</a:t>
            </a:r>
            <a:r>
              <a:rPr lang="en-US" sz="2400" dirty="0">
                <a:solidFill>
                  <a:schemeClr val="tx1"/>
                </a:solidFill>
                <a:latin typeface="+mn-ea"/>
              </a:rPr>
              <a:t>have the maximum number of hydrogen atoms possible and no double bonds</a:t>
            </a:r>
          </a:p>
          <a:p>
            <a:pPr algn="just">
              <a:buClr>
                <a:schemeClr val="tx1"/>
              </a:buClr>
              <a:buFont typeface="Wingdings" pitchFamily="2" charset="2"/>
              <a:buChar char="v"/>
            </a:pPr>
            <a:r>
              <a:rPr lang="en-US" sz="2400" b="1" dirty="0">
                <a:solidFill>
                  <a:schemeClr val="tx1"/>
                </a:solidFill>
                <a:latin typeface="+mn-ea"/>
              </a:rPr>
              <a:t>Unsaturated fatty acids</a:t>
            </a:r>
            <a:r>
              <a:rPr lang="zh-CN" altLang="en-US" sz="2400" b="1" dirty="0">
                <a:solidFill>
                  <a:schemeClr val="tx1"/>
                </a:solidFill>
                <a:latin typeface="+mn-ea"/>
              </a:rPr>
              <a:t>（</a:t>
            </a:r>
            <a:r>
              <a:rPr lang="zh-CN" altLang="en-US" sz="2400" dirty="0">
                <a:solidFill>
                  <a:schemeClr val="tx1"/>
                </a:solidFill>
                <a:latin typeface="+mn-ea"/>
              </a:rPr>
              <a:t>不饱和脂肪酸</a:t>
            </a:r>
            <a:r>
              <a:rPr lang="zh-CN" altLang="en-US" sz="2400" b="1" dirty="0">
                <a:solidFill>
                  <a:schemeClr val="tx1"/>
                </a:solidFill>
                <a:latin typeface="+mn-ea"/>
              </a:rPr>
              <a:t>）</a:t>
            </a:r>
            <a:r>
              <a:rPr lang="en-US" sz="2400" dirty="0">
                <a:solidFill>
                  <a:schemeClr val="tx1"/>
                </a:solidFill>
                <a:latin typeface="+mn-ea"/>
              </a:rPr>
              <a:t>have one or more double bonds</a:t>
            </a:r>
          </a:p>
          <a:p>
            <a:pPr algn="just">
              <a:buClr>
                <a:schemeClr val="tx1"/>
              </a:buClr>
              <a:buFont typeface="Wingdings" pitchFamily="2" charset="2"/>
              <a:buChar char="v"/>
            </a:pPr>
            <a:r>
              <a:rPr lang="zh-CN" altLang="en-US" sz="2400" dirty="0">
                <a:solidFill>
                  <a:schemeClr val="tx1"/>
                </a:solidFill>
                <a:latin typeface="+mn-ea"/>
              </a:rPr>
              <a:t>植物油大多为不饱和脂肪酸，动物脂肪大多为饱和脂肪酸；经常摄入饱和脂肪酸含量高的食品可导致动脉粥样硬化等心血管疾病。</a:t>
            </a:r>
            <a:endParaRPr lang="en-US" sz="2400" dirty="0">
              <a:solidFill>
                <a:schemeClr val="tx1"/>
              </a:solidFill>
              <a:latin typeface="+mn-ea"/>
            </a:endParaRPr>
          </a:p>
        </p:txBody>
      </p:sp>
      <p:grpSp>
        <p:nvGrpSpPr>
          <p:cNvPr id="3" name="Group 2"/>
          <p:cNvGrpSpPr/>
          <p:nvPr/>
        </p:nvGrpSpPr>
        <p:grpSpPr>
          <a:xfrm>
            <a:off x="1380744" y="2994878"/>
            <a:ext cx="4376057" cy="3472542"/>
            <a:chOff x="2118360" y="1013233"/>
            <a:chExt cx="4907280" cy="4878437"/>
          </a:xfrm>
        </p:grpSpPr>
        <p:pic>
          <p:nvPicPr>
            <p:cNvPr id="14" name="Picture 13" descr="05_10a_SaturatedUnsatFat-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360" y="1033272"/>
              <a:ext cx="4907280" cy="4791456"/>
            </a:xfrm>
            <a:prstGeom prst="rect">
              <a:avLst/>
            </a:prstGeom>
          </p:spPr>
        </p:pic>
        <p:sp>
          <p:nvSpPr>
            <p:cNvPr id="15" name="Text Box 31"/>
            <p:cNvSpPr txBox="1">
              <a:spLocks noChangeArrowheads="1"/>
            </p:cNvSpPr>
            <p:nvPr/>
          </p:nvSpPr>
          <p:spPr bwMode="auto">
            <a:xfrm>
              <a:off x="2160527" y="1013233"/>
              <a:ext cx="1940872" cy="346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900" dirty="0">
                  <a:solidFill>
                    <a:srgbClr val="000000"/>
                  </a:solidFill>
                  <a:latin typeface="Arial" charset="0"/>
                </a:rPr>
                <a:t>(a) Saturated fat</a:t>
              </a:r>
            </a:p>
          </p:txBody>
        </p:sp>
        <p:sp>
          <p:nvSpPr>
            <p:cNvPr id="16" name="Text Box 31"/>
            <p:cNvSpPr txBox="1">
              <a:spLocks noChangeArrowheads="1"/>
            </p:cNvSpPr>
            <p:nvPr/>
          </p:nvSpPr>
          <p:spPr bwMode="auto">
            <a:xfrm>
              <a:off x="2160527" y="2998558"/>
              <a:ext cx="1319766" cy="11449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400" dirty="0">
                  <a:solidFill>
                    <a:srgbClr val="000000"/>
                  </a:solidFill>
                  <a:latin typeface="Arial" charset="0"/>
                </a:rPr>
                <a:t>Structural</a:t>
              </a:r>
            </a:p>
            <a:p>
              <a:pPr eaLnBrk="0" hangingPunct="0">
                <a:lnSpc>
                  <a:spcPct val="95000"/>
                </a:lnSpc>
              </a:pPr>
              <a:r>
                <a:rPr lang="en-US" sz="1400" dirty="0">
                  <a:solidFill>
                    <a:srgbClr val="000000"/>
                  </a:solidFill>
                  <a:latin typeface="Arial" charset="0"/>
                </a:rPr>
                <a:t>formula</a:t>
              </a:r>
            </a:p>
            <a:p>
              <a:pPr eaLnBrk="0" hangingPunct="0">
                <a:lnSpc>
                  <a:spcPct val="95000"/>
                </a:lnSpc>
              </a:pPr>
              <a:r>
                <a:rPr lang="en-US" sz="1400" dirty="0">
                  <a:solidFill>
                    <a:srgbClr val="000000"/>
                  </a:solidFill>
                  <a:latin typeface="Arial" charset="0"/>
                </a:rPr>
                <a:t>of a saturated</a:t>
              </a:r>
            </a:p>
            <a:p>
              <a:pPr eaLnBrk="0" hangingPunct="0">
                <a:lnSpc>
                  <a:spcPct val="95000"/>
                </a:lnSpc>
              </a:pPr>
              <a:r>
                <a:rPr lang="en-US" sz="1400" dirty="0">
                  <a:solidFill>
                    <a:srgbClr val="000000"/>
                  </a:solidFill>
                  <a:latin typeface="Arial" charset="0"/>
                </a:rPr>
                <a:t>fat molecule</a:t>
              </a:r>
            </a:p>
          </p:txBody>
        </p:sp>
        <p:sp>
          <p:nvSpPr>
            <p:cNvPr id="17" name="Text Box 31"/>
            <p:cNvSpPr txBox="1">
              <a:spLocks noChangeArrowheads="1"/>
            </p:cNvSpPr>
            <p:nvPr/>
          </p:nvSpPr>
          <p:spPr bwMode="auto">
            <a:xfrm>
              <a:off x="2167469" y="4399736"/>
              <a:ext cx="1312824" cy="149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400" dirty="0">
                  <a:solidFill>
                    <a:srgbClr val="000000"/>
                  </a:solidFill>
                  <a:latin typeface="Arial" charset="0"/>
                </a:rPr>
                <a:t>Space-filling</a:t>
              </a:r>
            </a:p>
            <a:p>
              <a:pPr eaLnBrk="0" hangingPunct="0">
                <a:lnSpc>
                  <a:spcPct val="95000"/>
                </a:lnSpc>
              </a:pPr>
              <a:r>
                <a:rPr lang="en-US" sz="1400" dirty="0">
                  <a:solidFill>
                    <a:srgbClr val="000000"/>
                  </a:solidFill>
                  <a:latin typeface="Arial" charset="0"/>
                </a:rPr>
                <a:t>model of</a:t>
              </a:r>
            </a:p>
            <a:p>
              <a:pPr eaLnBrk="0" hangingPunct="0">
                <a:lnSpc>
                  <a:spcPct val="95000"/>
                </a:lnSpc>
              </a:pPr>
              <a:r>
                <a:rPr lang="en-US" sz="1400" dirty="0">
                  <a:solidFill>
                    <a:srgbClr val="000000"/>
                  </a:solidFill>
                  <a:latin typeface="Arial" charset="0"/>
                </a:rPr>
                <a:t>stearic acid,</a:t>
              </a:r>
            </a:p>
            <a:p>
              <a:pPr eaLnBrk="0" hangingPunct="0">
                <a:lnSpc>
                  <a:spcPct val="95000"/>
                </a:lnSpc>
              </a:pPr>
              <a:r>
                <a:rPr lang="en-US" sz="1400" dirty="0">
                  <a:solidFill>
                    <a:srgbClr val="000000"/>
                  </a:solidFill>
                  <a:latin typeface="Arial" charset="0"/>
                </a:rPr>
                <a:t>a saturated</a:t>
              </a:r>
            </a:p>
            <a:p>
              <a:pPr eaLnBrk="0" hangingPunct="0">
                <a:lnSpc>
                  <a:spcPct val="95000"/>
                </a:lnSpc>
              </a:pPr>
              <a:r>
                <a:rPr lang="en-US" sz="1400" dirty="0">
                  <a:solidFill>
                    <a:srgbClr val="000000"/>
                  </a:solidFill>
                  <a:latin typeface="Arial" charset="0"/>
                </a:rPr>
                <a:t>fatty acid</a:t>
              </a:r>
            </a:p>
          </p:txBody>
        </p:sp>
      </p:grpSp>
      <p:grpSp>
        <p:nvGrpSpPr>
          <p:cNvPr id="4" name="Group 3"/>
          <p:cNvGrpSpPr/>
          <p:nvPr/>
        </p:nvGrpSpPr>
        <p:grpSpPr>
          <a:xfrm>
            <a:off x="6799216" y="2994878"/>
            <a:ext cx="3834385" cy="3416076"/>
            <a:chOff x="2109216" y="201308"/>
            <a:chExt cx="4925568" cy="6446380"/>
          </a:xfrm>
        </p:grpSpPr>
        <p:pic>
          <p:nvPicPr>
            <p:cNvPr id="18" name="Picture 17" descr="05_10b_SaturatedUnsatFat-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9216" y="210312"/>
              <a:ext cx="4925568" cy="6437376"/>
            </a:xfrm>
            <a:prstGeom prst="rect">
              <a:avLst/>
            </a:prstGeom>
          </p:spPr>
        </p:pic>
        <p:sp>
          <p:nvSpPr>
            <p:cNvPr id="19" name="Text Box 31"/>
            <p:cNvSpPr txBox="1">
              <a:spLocks noChangeArrowheads="1"/>
            </p:cNvSpPr>
            <p:nvPr/>
          </p:nvSpPr>
          <p:spPr bwMode="auto">
            <a:xfrm>
              <a:off x="2153586" y="201308"/>
              <a:ext cx="2322558" cy="346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900" dirty="0">
                  <a:solidFill>
                    <a:srgbClr val="000000"/>
                  </a:solidFill>
                  <a:latin typeface="Arial" charset="0"/>
                </a:rPr>
                <a:t>(b) Unsaturated fat</a:t>
              </a:r>
            </a:p>
          </p:txBody>
        </p:sp>
        <p:sp>
          <p:nvSpPr>
            <p:cNvPr id="20" name="Text Box 31"/>
            <p:cNvSpPr txBox="1">
              <a:spLocks noChangeArrowheads="1"/>
            </p:cNvSpPr>
            <p:nvPr/>
          </p:nvSpPr>
          <p:spPr bwMode="auto">
            <a:xfrm>
              <a:off x="2153587" y="2868086"/>
              <a:ext cx="1601730" cy="11138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200" dirty="0">
                  <a:solidFill>
                    <a:srgbClr val="000000"/>
                  </a:solidFill>
                  <a:latin typeface="Arial" charset="0"/>
                </a:rPr>
                <a:t>Structural</a:t>
              </a:r>
            </a:p>
            <a:p>
              <a:pPr eaLnBrk="0" hangingPunct="0">
                <a:lnSpc>
                  <a:spcPct val="95000"/>
                </a:lnSpc>
              </a:pPr>
              <a:r>
                <a:rPr lang="en-US" sz="1200" dirty="0">
                  <a:solidFill>
                    <a:srgbClr val="000000"/>
                  </a:solidFill>
                  <a:latin typeface="Arial" charset="0"/>
                </a:rPr>
                <a:t>formula of an</a:t>
              </a:r>
            </a:p>
            <a:p>
              <a:pPr eaLnBrk="0" hangingPunct="0">
                <a:lnSpc>
                  <a:spcPct val="95000"/>
                </a:lnSpc>
              </a:pPr>
              <a:r>
                <a:rPr lang="en-US" sz="1200" dirty="0">
                  <a:solidFill>
                    <a:srgbClr val="000000"/>
                  </a:solidFill>
                  <a:latin typeface="Arial" charset="0"/>
                </a:rPr>
                <a:t>unsaturated</a:t>
              </a:r>
            </a:p>
            <a:p>
              <a:pPr eaLnBrk="0" hangingPunct="0">
                <a:lnSpc>
                  <a:spcPct val="95000"/>
                </a:lnSpc>
              </a:pPr>
              <a:r>
                <a:rPr lang="en-US" sz="1200" dirty="0">
                  <a:solidFill>
                    <a:srgbClr val="000000"/>
                  </a:solidFill>
                  <a:latin typeface="Arial" charset="0"/>
                </a:rPr>
                <a:t>fat molecule</a:t>
              </a:r>
            </a:p>
          </p:txBody>
        </p:sp>
        <p:sp>
          <p:nvSpPr>
            <p:cNvPr id="21" name="Text Box 31"/>
            <p:cNvSpPr txBox="1">
              <a:spLocks noChangeArrowheads="1"/>
            </p:cNvSpPr>
            <p:nvPr/>
          </p:nvSpPr>
          <p:spPr bwMode="auto">
            <a:xfrm>
              <a:off x="2142047" y="4750211"/>
              <a:ext cx="1706506" cy="145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200" dirty="0">
                  <a:solidFill>
                    <a:srgbClr val="000000"/>
                  </a:solidFill>
                  <a:latin typeface="Arial" charset="0"/>
                </a:rPr>
                <a:t>Space-filling</a:t>
              </a:r>
            </a:p>
            <a:p>
              <a:pPr eaLnBrk="0" hangingPunct="0">
                <a:lnSpc>
                  <a:spcPct val="95000"/>
                </a:lnSpc>
              </a:pPr>
              <a:r>
                <a:rPr lang="en-US" sz="1200" dirty="0">
                  <a:solidFill>
                    <a:srgbClr val="000000"/>
                  </a:solidFill>
                  <a:latin typeface="Arial" charset="0"/>
                </a:rPr>
                <a:t>model of oleic</a:t>
              </a:r>
            </a:p>
            <a:p>
              <a:pPr eaLnBrk="0" hangingPunct="0">
                <a:lnSpc>
                  <a:spcPct val="95000"/>
                </a:lnSpc>
              </a:pPr>
              <a:r>
                <a:rPr lang="en-US" sz="1200" dirty="0">
                  <a:solidFill>
                    <a:srgbClr val="000000"/>
                  </a:solidFill>
                  <a:latin typeface="Arial" charset="0"/>
                </a:rPr>
                <a:t>acid, an</a:t>
              </a:r>
            </a:p>
            <a:p>
              <a:pPr eaLnBrk="0" hangingPunct="0">
                <a:lnSpc>
                  <a:spcPct val="95000"/>
                </a:lnSpc>
              </a:pPr>
              <a:r>
                <a:rPr lang="en-US" sz="1200" dirty="0">
                  <a:solidFill>
                    <a:srgbClr val="000000"/>
                  </a:solidFill>
                  <a:latin typeface="Arial" charset="0"/>
                </a:rPr>
                <a:t>unsaturated</a:t>
              </a:r>
            </a:p>
            <a:p>
              <a:pPr eaLnBrk="0" hangingPunct="0">
                <a:lnSpc>
                  <a:spcPct val="95000"/>
                </a:lnSpc>
              </a:pPr>
              <a:r>
                <a:rPr lang="en-US" sz="1200" dirty="0">
                  <a:solidFill>
                    <a:srgbClr val="000000"/>
                  </a:solidFill>
                  <a:latin typeface="Arial" charset="0"/>
                </a:rPr>
                <a:t>fatty acid</a:t>
              </a:r>
            </a:p>
          </p:txBody>
        </p:sp>
        <p:sp>
          <p:nvSpPr>
            <p:cNvPr id="22" name="Text Box 31"/>
            <p:cNvSpPr txBox="1">
              <a:spLocks noChangeArrowheads="1"/>
            </p:cNvSpPr>
            <p:nvPr/>
          </p:nvSpPr>
          <p:spPr bwMode="auto">
            <a:xfrm>
              <a:off x="4099544" y="5604668"/>
              <a:ext cx="1561682" cy="881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200" i="1" dirty="0" err="1">
                  <a:solidFill>
                    <a:srgbClr val="000000"/>
                  </a:solidFill>
                  <a:latin typeface="Arial" charset="0"/>
                </a:rPr>
                <a:t>Cis</a:t>
              </a:r>
              <a:r>
                <a:rPr lang="en-US" sz="1200" dirty="0">
                  <a:solidFill>
                    <a:srgbClr val="000000"/>
                  </a:solidFill>
                  <a:latin typeface="Arial" charset="0"/>
                </a:rPr>
                <a:t> double</a:t>
              </a:r>
            </a:p>
            <a:p>
              <a:pPr eaLnBrk="0" hangingPunct="0">
                <a:lnSpc>
                  <a:spcPct val="95000"/>
                </a:lnSpc>
              </a:pPr>
              <a:r>
                <a:rPr lang="en-US" sz="1200" dirty="0">
                  <a:solidFill>
                    <a:srgbClr val="000000"/>
                  </a:solidFill>
                  <a:latin typeface="Arial" charset="0"/>
                </a:rPr>
                <a:t>bond causes</a:t>
              </a:r>
            </a:p>
            <a:p>
              <a:pPr eaLnBrk="0" hangingPunct="0">
                <a:lnSpc>
                  <a:spcPct val="95000"/>
                </a:lnSpc>
              </a:pPr>
              <a:r>
                <a:rPr lang="en-US" sz="1200" dirty="0">
                  <a:solidFill>
                    <a:srgbClr val="000000"/>
                  </a:solidFill>
                  <a:latin typeface="Arial" charset="0"/>
                </a:rPr>
                <a:t>bending.</a:t>
              </a:r>
            </a:p>
          </p:txBody>
        </p:sp>
        <p:cxnSp>
          <p:nvCxnSpPr>
            <p:cNvPr id="23" name="Straight Connector 22"/>
            <p:cNvCxnSpPr/>
            <p:nvPr/>
          </p:nvCxnSpPr>
          <p:spPr bwMode="auto">
            <a:xfrm flipH="1">
              <a:off x="5128482" y="5585500"/>
              <a:ext cx="292274" cy="264532"/>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 name="Slide Number Placeholder 1">
            <a:extLst>
              <a:ext uri="{FF2B5EF4-FFF2-40B4-BE49-F238E27FC236}">
                <a16:creationId xmlns="" xmlns:a16="http://schemas.microsoft.com/office/drawing/2014/main" id="{B1E140AC-01AF-7645-944C-6B27787C4EFA}"/>
              </a:ext>
            </a:extLst>
          </p:cNvPr>
          <p:cNvSpPr>
            <a:spLocks noGrp="1"/>
          </p:cNvSpPr>
          <p:nvPr>
            <p:ph type="sldNum" sz="quarter" idx="12"/>
          </p:nvPr>
        </p:nvSpPr>
        <p:spPr/>
        <p:txBody>
          <a:bodyPr/>
          <a:lstStyle/>
          <a:p>
            <a:fld id="{8A7A6979-0714-4377-B894-6BE4C2D6E202}" type="slidenum">
              <a:rPr lang="en-US" smtClean="0"/>
              <a:pPr/>
              <a:t>40</a:t>
            </a:fld>
            <a:endParaRPr lang="en-US" dirty="0"/>
          </a:p>
        </p:txBody>
      </p:sp>
    </p:spTree>
    <p:extLst>
      <p:ext uri="{BB962C8B-B14F-4D97-AF65-F5344CB8AC3E}">
        <p14:creationId xmlns:p14="http://schemas.microsoft.com/office/powerpoint/2010/main" val="14886122"/>
      </p:ext>
    </p:extLst>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05_10Fats_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165302"/>
            <a:ext cx="6096000" cy="4572000"/>
          </a:xfrm>
          <a:prstGeom prst="rect">
            <a:avLst/>
          </a:prstGeom>
        </p:spPr>
      </p:pic>
      <p:sp>
        <p:nvSpPr>
          <p:cNvPr id="2" name="Slide Number Placeholder 1">
            <a:extLst>
              <a:ext uri="{FF2B5EF4-FFF2-40B4-BE49-F238E27FC236}">
                <a16:creationId xmlns="" xmlns:a16="http://schemas.microsoft.com/office/drawing/2014/main" id="{DCEEF14D-FAD1-C647-85D4-053EB01B8F18}"/>
              </a:ext>
            </a:extLst>
          </p:cNvPr>
          <p:cNvSpPr>
            <a:spLocks noGrp="1"/>
          </p:cNvSpPr>
          <p:nvPr>
            <p:ph type="sldNum" sz="quarter" idx="12"/>
          </p:nvPr>
        </p:nvSpPr>
        <p:spPr/>
        <p:txBody>
          <a:bodyPr/>
          <a:lstStyle/>
          <a:p>
            <a:fld id="{8A7A6979-0714-4377-B894-6BE4C2D6E202}" type="slidenum">
              <a:rPr lang="en-US" smtClean="0"/>
              <a:t>41</a:t>
            </a:fld>
            <a:endParaRPr lang="en-US" dirty="0"/>
          </a:p>
        </p:txBody>
      </p:sp>
      <p:sp>
        <p:nvSpPr>
          <p:cNvPr id="4" name="文本框 3"/>
          <p:cNvSpPr txBox="1"/>
          <p:nvPr/>
        </p:nvSpPr>
        <p:spPr>
          <a:xfrm>
            <a:off x="674914" y="1480457"/>
            <a:ext cx="1095172" cy="369332"/>
          </a:xfrm>
          <a:prstGeom prst="rect">
            <a:avLst/>
          </a:prstGeom>
          <a:noFill/>
        </p:spPr>
        <p:txBody>
          <a:bodyPr wrap="none" rtlCol="0">
            <a:spAutoFit/>
          </a:bodyPr>
          <a:lstStyle/>
          <a:p>
            <a:r>
              <a:rPr kumimoji="1" lang="en-US" altLang="zh-CN" dirty="0" smtClean="0"/>
              <a:t>animation</a:t>
            </a:r>
            <a:endParaRPr kumimoji="1" lang="zh-CN" altLang="en-US" dirty="0"/>
          </a:p>
        </p:txBody>
      </p:sp>
    </p:spTree>
    <p:extLst>
      <p:ext uri="{BB962C8B-B14F-4D97-AF65-F5344CB8AC3E}">
        <p14:creationId xmlns:p14="http://schemas.microsoft.com/office/powerpoint/2010/main" val="3451020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2"/>
          <p:cNvSpPr txBox="1">
            <a:spLocks/>
          </p:cNvSpPr>
          <p:nvPr/>
        </p:nvSpPr>
        <p:spPr>
          <a:xfrm>
            <a:off x="530367" y="1354635"/>
            <a:ext cx="4655166" cy="4607253"/>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150000"/>
              </a:lnSpc>
              <a:buClr>
                <a:schemeClr val="tx1"/>
              </a:buClr>
              <a:buFont typeface="Wingdings" pitchFamily="2" charset="2"/>
              <a:buChar char="v"/>
            </a:pPr>
            <a:r>
              <a:rPr lang="en-US" sz="2400" dirty="0">
                <a:solidFill>
                  <a:schemeClr val="tx1"/>
                </a:solidFill>
                <a:latin typeface="Arial" panose="020B0604020202020204" pitchFamily="34" charset="0"/>
                <a:cs typeface="Arial" panose="020B0604020202020204" pitchFamily="34" charset="0"/>
              </a:rPr>
              <a:t>In a </a:t>
            </a:r>
            <a:r>
              <a:rPr lang="en-US" sz="2400" b="1" dirty="0">
                <a:solidFill>
                  <a:schemeClr val="tx1"/>
                </a:solidFill>
                <a:latin typeface="Arial" panose="020B0604020202020204" pitchFamily="34" charset="0"/>
                <a:cs typeface="Arial" panose="020B0604020202020204" pitchFamily="34" charset="0"/>
              </a:rPr>
              <a:t>phospholipid</a:t>
            </a:r>
            <a:r>
              <a:rPr lang="en-US" sz="2400" dirty="0">
                <a:solidFill>
                  <a:schemeClr val="tx1"/>
                </a:solidFill>
                <a:latin typeface="Arial" panose="020B0604020202020204" pitchFamily="34" charset="0"/>
                <a:cs typeface="Arial" panose="020B0604020202020204" pitchFamily="34" charset="0"/>
              </a:rPr>
              <a:t>, two fatty acids and a phosphate group are attached to glycerol </a:t>
            </a:r>
          </a:p>
          <a:p>
            <a:pPr>
              <a:lnSpc>
                <a:spcPct val="150000"/>
              </a:lnSpc>
              <a:buClr>
                <a:schemeClr val="tx1"/>
              </a:buClr>
              <a:buFont typeface="Wingdings" pitchFamily="2" charset="2"/>
              <a:buChar char="v"/>
            </a:pPr>
            <a:r>
              <a:rPr lang="en-US" sz="2400" dirty="0">
                <a:solidFill>
                  <a:schemeClr val="tx1"/>
                </a:solidFill>
                <a:latin typeface="Arial" panose="020B0604020202020204" pitchFamily="34" charset="0"/>
                <a:cs typeface="Arial" panose="020B0604020202020204" pitchFamily="34" charset="0"/>
              </a:rPr>
              <a:t>The two fatty acid tails are hydrophobic, but the phosphate group and its attachments form a hydrophilic head</a:t>
            </a:r>
          </a:p>
        </p:txBody>
      </p:sp>
      <p:sp>
        <p:nvSpPr>
          <p:cNvPr id="25" name="Rectangle 6"/>
          <p:cNvSpPr>
            <a:spLocks noChangeArrowheads="1"/>
          </p:cNvSpPr>
          <p:nvPr/>
        </p:nvSpPr>
        <p:spPr bwMode="auto">
          <a:xfrm>
            <a:off x="530366" y="516870"/>
            <a:ext cx="43172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磷脂（磷酸甘油酯）</a:t>
            </a:r>
          </a:p>
        </p:txBody>
      </p:sp>
      <p:sp>
        <p:nvSpPr>
          <p:cNvPr id="2" name="Slide Number Placeholder 1">
            <a:extLst>
              <a:ext uri="{FF2B5EF4-FFF2-40B4-BE49-F238E27FC236}">
                <a16:creationId xmlns="" xmlns:a16="http://schemas.microsoft.com/office/drawing/2014/main" id="{F130D7E6-E554-3147-A179-ADA0A3380A5B}"/>
              </a:ext>
            </a:extLst>
          </p:cNvPr>
          <p:cNvSpPr>
            <a:spLocks noGrp="1"/>
          </p:cNvSpPr>
          <p:nvPr>
            <p:ph type="sldNum" sz="quarter" idx="12"/>
          </p:nvPr>
        </p:nvSpPr>
        <p:spPr/>
        <p:txBody>
          <a:bodyPr/>
          <a:lstStyle/>
          <a:p>
            <a:fld id="{8A7A6979-0714-4377-B894-6BE4C2D6E202}" type="slidenum">
              <a:rPr lang="en-US" smtClean="0"/>
              <a:t>42</a:t>
            </a:fld>
            <a:endParaRPr lang="en-US" dirty="0"/>
          </a:p>
        </p:txBody>
      </p:sp>
      <p:pic>
        <p:nvPicPr>
          <p:cNvPr id="4" name="Picture 3">
            <a:extLst>
              <a:ext uri="{FF2B5EF4-FFF2-40B4-BE49-F238E27FC236}">
                <a16:creationId xmlns="" xmlns:a16="http://schemas.microsoft.com/office/drawing/2014/main" id="{19D8A3ED-D419-174C-9F1A-730D9B47BA53}"/>
              </a:ext>
            </a:extLst>
          </p:cNvPr>
          <p:cNvPicPr>
            <a:picLocks noChangeAspect="1"/>
          </p:cNvPicPr>
          <p:nvPr/>
        </p:nvPicPr>
        <p:blipFill>
          <a:blip r:embed="rId2"/>
          <a:stretch>
            <a:fillRect/>
          </a:stretch>
        </p:blipFill>
        <p:spPr>
          <a:xfrm>
            <a:off x="5094093" y="1512472"/>
            <a:ext cx="6930267" cy="4291577"/>
          </a:xfrm>
          <a:prstGeom prst="rect">
            <a:avLst/>
          </a:prstGeom>
        </p:spPr>
      </p:pic>
    </p:spTree>
    <p:extLst>
      <p:ext uri="{BB962C8B-B14F-4D97-AF65-F5344CB8AC3E}">
        <p14:creationId xmlns:p14="http://schemas.microsoft.com/office/powerpoint/2010/main" val="829240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0114" y="1152703"/>
            <a:ext cx="11582400" cy="2551176"/>
          </a:xfrm>
        </p:spPr>
        <p:txBody>
          <a:bodyPr>
            <a:normAutofit fontScale="92500"/>
          </a:bodyPr>
          <a:lstStyle/>
          <a:p>
            <a:pPr>
              <a:lnSpc>
                <a:spcPct val="150000"/>
              </a:lnSpc>
              <a:buClr>
                <a:schemeClr val="tx1"/>
              </a:buClr>
              <a:buFont typeface="Wingdings" pitchFamily="2" charset="2"/>
              <a:buChar char="v"/>
            </a:pPr>
            <a:r>
              <a:rPr lang="en-US" sz="2400" b="1" dirty="0">
                <a:solidFill>
                  <a:schemeClr val="tx1"/>
                </a:solidFill>
                <a:latin typeface="Arial" panose="020B0604020202020204" pitchFamily="34" charset="0"/>
                <a:cs typeface="Arial" panose="020B0604020202020204" pitchFamily="34" charset="0"/>
              </a:rPr>
              <a:t>Steroids</a:t>
            </a:r>
            <a:r>
              <a:rPr lang="en-US" sz="2400" dirty="0">
                <a:solidFill>
                  <a:schemeClr val="tx1"/>
                </a:solidFill>
                <a:latin typeface="Arial" panose="020B0604020202020204" pitchFamily="34" charset="0"/>
                <a:cs typeface="Arial" panose="020B0604020202020204" pitchFamily="34" charset="0"/>
              </a:rPr>
              <a:t> are lipids characterized by a carbon skeleton consisting of four fused rings</a:t>
            </a:r>
          </a:p>
          <a:p>
            <a:pPr>
              <a:lnSpc>
                <a:spcPct val="150000"/>
              </a:lnSpc>
              <a:buClr>
                <a:schemeClr val="tx1"/>
              </a:buClr>
              <a:buFont typeface="Wingdings" pitchFamily="2" charset="2"/>
              <a:buChar char="v"/>
            </a:pPr>
            <a:r>
              <a:rPr lang="en-US" sz="2400" b="1" dirty="0">
                <a:solidFill>
                  <a:schemeClr val="tx1"/>
                </a:solidFill>
                <a:latin typeface="Arial" panose="020B0604020202020204" pitchFamily="34" charset="0"/>
                <a:cs typeface="Arial" panose="020B0604020202020204" pitchFamily="34" charset="0"/>
              </a:rPr>
              <a:t>Cholesterol</a:t>
            </a:r>
            <a:r>
              <a:rPr lang="en-US" sz="2400" dirty="0">
                <a:solidFill>
                  <a:schemeClr val="tx1"/>
                </a:solidFill>
                <a:latin typeface="Arial" panose="020B0604020202020204" pitchFamily="34" charset="0"/>
                <a:cs typeface="Arial" panose="020B0604020202020204" pitchFamily="34" charset="0"/>
              </a:rPr>
              <a:t>, a type of steroid, is a component in animal cell membranes and a precursor from which other steroids are synthesized</a:t>
            </a:r>
          </a:p>
          <a:p>
            <a:pPr>
              <a:lnSpc>
                <a:spcPct val="150000"/>
              </a:lnSpc>
              <a:buClr>
                <a:schemeClr val="tx1"/>
              </a:buClr>
              <a:buFont typeface="Wingdings" pitchFamily="2" charset="2"/>
              <a:buChar char="v"/>
            </a:pPr>
            <a:r>
              <a:rPr lang="en-US" sz="2400" dirty="0">
                <a:solidFill>
                  <a:schemeClr val="tx1"/>
                </a:solidFill>
                <a:latin typeface="Arial" panose="020B0604020202020204" pitchFamily="34" charset="0"/>
                <a:cs typeface="Arial" panose="020B0604020202020204" pitchFamily="34" charset="0"/>
              </a:rPr>
              <a:t>A high level of cholesterol in the blood may contribute to cardiovascular disease</a:t>
            </a:r>
          </a:p>
        </p:txBody>
      </p:sp>
      <p:sp>
        <p:nvSpPr>
          <p:cNvPr id="5" name="Rectangle 6"/>
          <p:cNvSpPr>
            <a:spLocks noChangeArrowheads="1"/>
          </p:cNvSpPr>
          <p:nvPr/>
        </p:nvSpPr>
        <p:spPr bwMode="auto">
          <a:xfrm>
            <a:off x="530366" y="516870"/>
            <a:ext cx="43172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类固醇（</a:t>
            </a:r>
            <a:r>
              <a:rPr lang="en-US" altLang="zh-CN" sz="3200" dirty="0">
                <a:solidFill>
                  <a:srgbClr val="0070C0"/>
                </a:solidFill>
                <a:effectLst>
                  <a:outerShdw blurRad="38100" dist="38100" dir="2700000" algn="tl">
                    <a:srgbClr val="000000"/>
                  </a:outerShdw>
                </a:effectLst>
                <a:latin typeface="黑体" charset="-122"/>
                <a:ea typeface="黑体" charset="-122"/>
              </a:rPr>
              <a:t>steroids</a:t>
            </a:r>
            <a:r>
              <a:rPr lang="zh-CN" altLang="en-US" sz="3200" dirty="0">
                <a:solidFill>
                  <a:srgbClr val="0070C0"/>
                </a:solidFill>
                <a:effectLst>
                  <a:outerShdw blurRad="38100" dist="38100" dir="2700000" algn="tl">
                    <a:srgbClr val="000000"/>
                  </a:outerShdw>
                </a:effectLst>
                <a:latin typeface="黑体" charset="-122"/>
                <a:ea typeface="黑体" charset="-122"/>
              </a:rPr>
              <a:t>）</a:t>
            </a:r>
          </a:p>
        </p:txBody>
      </p:sp>
      <p:pic>
        <p:nvPicPr>
          <p:cNvPr id="6" name="Picture 5" descr="05_12Cholesterol-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456" y="3956256"/>
            <a:ext cx="5013089" cy="2261664"/>
          </a:xfrm>
          <a:prstGeom prst="rect">
            <a:avLst/>
          </a:prstGeom>
        </p:spPr>
      </p:pic>
      <p:sp>
        <p:nvSpPr>
          <p:cNvPr id="2" name="Slide Number Placeholder 1">
            <a:extLst>
              <a:ext uri="{FF2B5EF4-FFF2-40B4-BE49-F238E27FC236}">
                <a16:creationId xmlns="" xmlns:a16="http://schemas.microsoft.com/office/drawing/2014/main" id="{45B1D99D-3C4D-5F46-99EA-0A6B17FC257D}"/>
              </a:ext>
            </a:extLst>
          </p:cNvPr>
          <p:cNvSpPr>
            <a:spLocks noGrp="1"/>
          </p:cNvSpPr>
          <p:nvPr>
            <p:ph type="sldNum" sz="quarter" idx="12"/>
          </p:nvPr>
        </p:nvSpPr>
        <p:spPr/>
        <p:txBody>
          <a:bodyPr/>
          <a:lstStyle/>
          <a:p>
            <a:fld id="{8A7A6979-0714-4377-B894-6BE4C2D6E202}" type="slidenum">
              <a:rPr lang="en-US" smtClean="0"/>
              <a:pPr/>
              <a:t>43</a:t>
            </a:fld>
            <a:endParaRPr lang="en-US" dirty="0"/>
          </a:p>
        </p:txBody>
      </p:sp>
    </p:spTree>
    <p:extLst>
      <p:ext uri="{BB962C8B-B14F-4D97-AF65-F5344CB8AC3E}">
        <p14:creationId xmlns:p14="http://schemas.microsoft.com/office/powerpoint/2010/main" val="705065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3129281" y="219017"/>
            <a:ext cx="5933439" cy="685800"/>
          </a:xfrm>
          <a:noFill/>
          <a:ln>
            <a:noFill/>
          </a:ln>
        </p:spPr>
        <p:txBody>
          <a:bodyPr>
            <a:normAutofit fontScale="90000"/>
          </a:bodyPr>
          <a:lstStyle/>
          <a:p>
            <a:r>
              <a:rPr lang="en-US" altLang="zh-CN" sz="4000" dirty="0" smtClean="0">
                <a:solidFill>
                  <a:srgbClr val="7030A0"/>
                </a:solidFill>
                <a:latin typeface="黑体" charset="-122"/>
                <a:ea typeface="黑体" charset="-122"/>
              </a:rPr>
              <a:t>2.4  </a:t>
            </a:r>
            <a:r>
              <a:rPr lang="zh-CN" altLang="en-US" sz="3600" dirty="0">
                <a:solidFill>
                  <a:srgbClr val="7030A0"/>
                </a:solidFill>
                <a:latin typeface="黑体" charset="-122"/>
                <a:ea typeface="黑体" charset="-122"/>
              </a:rPr>
              <a:t>蛋白质</a:t>
            </a:r>
          </a:p>
        </p:txBody>
      </p:sp>
      <p:pic>
        <p:nvPicPr>
          <p:cNvPr id="8" name="Picture 7" descr="05_13a_ProteinFunction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848" y="1676401"/>
            <a:ext cx="8546592" cy="4980432"/>
          </a:xfrm>
          <a:prstGeom prst="rect">
            <a:avLst/>
          </a:prstGeom>
        </p:spPr>
      </p:pic>
      <p:sp>
        <p:nvSpPr>
          <p:cNvPr id="9" name="Text Box 31"/>
          <p:cNvSpPr txBox="1">
            <a:spLocks noChangeArrowheads="1"/>
          </p:cNvSpPr>
          <p:nvPr/>
        </p:nvSpPr>
        <p:spPr bwMode="auto">
          <a:xfrm>
            <a:off x="1947008" y="1753785"/>
            <a:ext cx="2167727" cy="343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dirty="0">
                <a:solidFill>
                  <a:srgbClr val="000000"/>
                </a:solidFill>
                <a:latin typeface="Arial" charset="0"/>
              </a:rPr>
              <a:t>Enzymatic proteins</a:t>
            </a:r>
          </a:p>
        </p:txBody>
      </p:sp>
      <p:sp>
        <p:nvSpPr>
          <p:cNvPr id="10" name="Text Box 31"/>
          <p:cNvSpPr txBox="1">
            <a:spLocks noChangeArrowheads="1"/>
          </p:cNvSpPr>
          <p:nvPr/>
        </p:nvSpPr>
        <p:spPr bwMode="auto">
          <a:xfrm>
            <a:off x="1947008" y="2059123"/>
            <a:ext cx="3333606" cy="468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dirty="0">
                <a:solidFill>
                  <a:srgbClr val="000000"/>
                </a:solidFill>
                <a:latin typeface="Arial" charset="0"/>
              </a:rPr>
              <a:t>Function: Selective acceleration of</a:t>
            </a:r>
          </a:p>
          <a:p>
            <a:pPr eaLnBrk="0" hangingPunct="0"/>
            <a:r>
              <a:rPr lang="en-US" sz="1500" dirty="0">
                <a:solidFill>
                  <a:srgbClr val="000000"/>
                </a:solidFill>
                <a:latin typeface="Arial" charset="0"/>
              </a:rPr>
              <a:t>chemical reactions</a:t>
            </a:r>
          </a:p>
        </p:txBody>
      </p:sp>
      <p:sp>
        <p:nvSpPr>
          <p:cNvPr id="11" name="Text Box 31"/>
          <p:cNvSpPr txBox="1">
            <a:spLocks noChangeArrowheads="1"/>
          </p:cNvSpPr>
          <p:nvPr/>
        </p:nvSpPr>
        <p:spPr bwMode="auto">
          <a:xfrm>
            <a:off x="1947008" y="2537950"/>
            <a:ext cx="3777750" cy="503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dirty="0">
                <a:solidFill>
                  <a:srgbClr val="000000"/>
                </a:solidFill>
                <a:latin typeface="Arial" charset="0"/>
              </a:rPr>
              <a:t>Example: Digestive enzymes catalyze the</a:t>
            </a:r>
          </a:p>
          <a:p>
            <a:pPr eaLnBrk="0" hangingPunct="0"/>
            <a:r>
              <a:rPr lang="en-US" sz="1500" dirty="0">
                <a:solidFill>
                  <a:srgbClr val="000000"/>
                </a:solidFill>
                <a:latin typeface="Arial" charset="0"/>
              </a:rPr>
              <a:t>hydrolysis of bonds in food molecules.</a:t>
            </a:r>
          </a:p>
        </p:txBody>
      </p:sp>
      <p:sp>
        <p:nvSpPr>
          <p:cNvPr id="12" name="Text Box 31"/>
          <p:cNvSpPr txBox="1">
            <a:spLocks noChangeArrowheads="1"/>
          </p:cNvSpPr>
          <p:nvPr/>
        </p:nvSpPr>
        <p:spPr bwMode="auto">
          <a:xfrm>
            <a:off x="2661805" y="3419273"/>
            <a:ext cx="814473" cy="26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FFFFFF"/>
                </a:solidFill>
                <a:latin typeface="Arial" charset="0"/>
              </a:rPr>
              <a:t>Enzyme</a:t>
            </a:r>
          </a:p>
        </p:txBody>
      </p:sp>
      <p:sp>
        <p:nvSpPr>
          <p:cNvPr id="13" name="Text Box 31"/>
          <p:cNvSpPr txBox="1">
            <a:spLocks noChangeArrowheads="1"/>
          </p:cNvSpPr>
          <p:nvPr/>
        </p:nvSpPr>
        <p:spPr bwMode="auto">
          <a:xfrm>
            <a:off x="1947008" y="3905044"/>
            <a:ext cx="2167727" cy="343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dirty="0">
                <a:solidFill>
                  <a:srgbClr val="000000"/>
                </a:solidFill>
                <a:latin typeface="Arial" charset="0"/>
              </a:rPr>
              <a:t>Storage proteins</a:t>
            </a:r>
          </a:p>
        </p:txBody>
      </p:sp>
      <p:sp>
        <p:nvSpPr>
          <p:cNvPr id="14" name="Text Box 31"/>
          <p:cNvSpPr txBox="1">
            <a:spLocks noChangeArrowheads="1"/>
          </p:cNvSpPr>
          <p:nvPr/>
        </p:nvSpPr>
        <p:spPr bwMode="auto">
          <a:xfrm>
            <a:off x="1947008" y="4205083"/>
            <a:ext cx="3111534" cy="307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dirty="0">
                <a:solidFill>
                  <a:srgbClr val="000000"/>
                </a:solidFill>
                <a:latin typeface="Arial" charset="0"/>
              </a:rPr>
              <a:t>Function: Storage of amino acids</a:t>
            </a:r>
          </a:p>
        </p:txBody>
      </p:sp>
      <p:sp>
        <p:nvSpPr>
          <p:cNvPr id="15" name="Text Box 31"/>
          <p:cNvSpPr txBox="1">
            <a:spLocks noChangeArrowheads="1"/>
          </p:cNvSpPr>
          <p:nvPr/>
        </p:nvSpPr>
        <p:spPr bwMode="auto">
          <a:xfrm>
            <a:off x="1947008" y="4487962"/>
            <a:ext cx="4103919" cy="1468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500" dirty="0">
                <a:solidFill>
                  <a:srgbClr val="000000"/>
                </a:solidFill>
                <a:latin typeface="Arial" charset="0"/>
              </a:rPr>
              <a:t>Examples: Casein, the protein of milk, is the</a:t>
            </a:r>
          </a:p>
          <a:p>
            <a:pPr eaLnBrk="0" hangingPunct="0">
              <a:lnSpc>
                <a:spcPct val="95000"/>
              </a:lnSpc>
            </a:pPr>
            <a:r>
              <a:rPr lang="en-US" sz="1500" dirty="0">
                <a:solidFill>
                  <a:srgbClr val="000000"/>
                </a:solidFill>
                <a:latin typeface="Arial" charset="0"/>
              </a:rPr>
              <a:t>major source of amino acids for baby</a:t>
            </a:r>
          </a:p>
          <a:p>
            <a:pPr eaLnBrk="0" hangingPunct="0">
              <a:lnSpc>
                <a:spcPct val="95000"/>
              </a:lnSpc>
            </a:pPr>
            <a:r>
              <a:rPr lang="en-US" sz="1500" dirty="0">
                <a:solidFill>
                  <a:srgbClr val="000000"/>
                </a:solidFill>
                <a:latin typeface="Arial" charset="0"/>
              </a:rPr>
              <a:t>mammals. Plants have storage proteins in </a:t>
            </a:r>
          </a:p>
          <a:p>
            <a:pPr eaLnBrk="0" hangingPunct="0">
              <a:lnSpc>
                <a:spcPct val="95000"/>
              </a:lnSpc>
            </a:pPr>
            <a:r>
              <a:rPr lang="en-US" sz="1500" dirty="0">
                <a:solidFill>
                  <a:srgbClr val="000000"/>
                </a:solidFill>
                <a:latin typeface="Arial" charset="0"/>
              </a:rPr>
              <a:t>their seeds. Ovalbumin is the protein of egg</a:t>
            </a:r>
          </a:p>
          <a:p>
            <a:pPr eaLnBrk="0" hangingPunct="0">
              <a:lnSpc>
                <a:spcPct val="95000"/>
              </a:lnSpc>
            </a:pPr>
            <a:r>
              <a:rPr lang="en-US" sz="1500" dirty="0">
                <a:solidFill>
                  <a:srgbClr val="000000"/>
                </a:solidFill>
                <a:latin typeface="Arial" charset="0"/>
              </a:rPr>
              <a:t>white, used as an amino acid source for the</a:t>
            </a:r>
          </a:p>
          <a:p>
            <a:pPr eaLnBrk="0" hangingPunct="0">
              <a:lnSpc>
                <a:spcPct val="95000"/>
              </a:lnSpc>
            </a:pPr>
            <a:r>
              <a:rPr lang="en-US" sz="1500" dirty="0">
                <a:solidFill>
                  <a:srgbClr val="000000"/>
                </a:solidFill>
                <a:latin typeface="Arial" charset="0"/>
              </a:rPr>
              <a:t>developing embryo.</a:t>
            </a:r>
          </a:p>
        </p:txBody>
      </p:sp>
      <p:sp>
        <p:nvSpPr>
          <p:cNvPr id="16" name="Text Box 31"/>
          <p:cNvSpPr txBox="1">
            <a:spLocks noChangeArrowheads="1"/>
          </p:cNvSpPr>
          <p:nvPr/>
        </p:nvSpPr>
        <p:spPr bwMode="auto">
          <a:xfrm>
            <a:off x="3738873" y="6203478"/>
            <a:ext cx="814473" cy="26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Ovalbumin</a:t>
            </a:r>
          </a:p>
        </p:txBody>
      </p:sp>
      <p:sp>
        <p:nvSpPr>
          <p:cNvPr id="17" name="Text Box 31"/>
          <p:cNvSpPr txBox="1">
            <a:spLocks noChangeArrowheads="1"/>
          </p:cNvSpPr>
          <p:nvPr/>
        </p:nvSpPr>
        <p:spPr bwMode="auto">
          <a:xfrm>
            <a:off x="4624697" y="6203478"/>
            <a:ext cx="1077222" cy="3761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Amino acids</a:t>
            </a:r>
          </a:p>
          <a:p>
            <a:pPr algn="ctr" eaLnBrk="0" hangingPunct="0"/>
            <a:r>
              <a:rPr lang="en-US" sz="1200" dirty="0">
                <a:solidFill>
                  <a:srgbClr val="000000"/>
                </a:solidFill>
                <a:latin typeface="Arial" charset="0"/>
              </a:rPr>
              <a:t>for embryo</a:t>
            </a:r>
          </a:p>
        </p:txBody>
      </p:sp>
      <p:sp>
        <p:nvSpPr>
          <p:cNvPr id="18" name="Text Box 31"/>
          <p:cNvSpPr txBox="1">
            <a:spLocks noChangeArrowheads="1"/>
          </p:cNvSpPr>
          <p:nvPr/>
        </p:nvSpPr>
        <p:spPr bwMode="auto">
          <a:xfrm>
            <a:off x="6228841" y="1746845"/>
            <a:ext cx="2167727" cy="343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dirty="0">
                <a:solidFill>
                  <a:srgbClr val="000000"/>
                </a:solidFill>
                <a:latin typeface="Arial" charset="0"/>
              </a:rPr>
              <a:t>Defensive proteins</a:t>
            </a:r>
          </a:p>
        </p:txBody>
      </p:sp>
      <p:sp>
        <p:nvSpPr>
          <p:cNvPr id="19" name="Text Box 31"/>
          <p:cNvSpPr txBox="1">
            <a:spLocks noChangeArrowheads="1"/>
          </p:cNvSpPr>
          <p:nvPr/>
        </p:nvSpPr>
        <p:spPr bwMode="auto">
          <a:xfrm>
            <a:off x="6228842" y="2052183"/>
            <a:ext cx="3486279" cy="2745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dirty="0">
                <a:solidFill>
                  <a:srgbClr val="000000"/>
                </a:solidFill>
                <a:latin typeface="Arial" charset="0"/>
              </a:rPr>
              <a:t>Function: Protection against disease</a:t>
            </a:r>
          </a:p>
        </p:txBody>
      </p:sp>
      <p:sp>
        <p:nvSpPr>
          <p:cNvPr id="20" name="Text Box 31"/>
          <p:cNvSpPr txBox="1">
            <a:spLocks noChangeArrowheads="1"/>
          </p:cNvSpPr>
          <p:nvPr/>
        </p:nvSpPr>
        <p:spPr bwMode="auto">
          <a:xfrm>
            <a:off x="6228841" y="2315884"/>
            <a:ext cx="3777750" cy="503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dirty="0">
                <a:solidFill>
                  <a:srgbClr val="000000"/>
                </a:solidFill>
                <a:latin typeface="Arial" charset="0"/>
              </a:rPr>
              <a:t>Example: Antibodies inactivate and help</a:t>
            </a:r>
          </a:p>
          <a:p>
            <a:pPr eaLnBrk="0" hangingPunct="0"/>
            <a:r>
              <a:rPr lang="en-US" sz="1500" dirty="0">
                <a:solidFill>
                  <a:srgbClr val="000000"/>
                </a:solidFill>
                <a:latin typeface="Arial" charset="0"/>
              </a:rPr>
              <a:t>destroy viruses and bacteria.</a:t>
            </a:r>
          </a:p>
        </p:txBody>
      </p:sp>
      <p:sp>
        <p:nvSpPr>
          <p:cNvPr id="21" name="Text Box 31"/>
          <p:cNvSpPr txBox="1">
            <a:spLocks noChangeArrowheads="1"/>
          </p:cNvSpPr>
          <p:nvPr/>
        </p:nvSpPr>
        <p:spPr bwMode="auto">
          <a:xfrm>
            <a:off x="6699605" y="3498648"/>
            <a:ext cx="526315" cy="213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dirty="0">
                <a:solidFill>
                  <a:srgbClr val="000000"/>
                </a:solidFill>
                <a:latin typeface="Arial" charset="0"/>
              </a:rPr>
              <a:t>Virus</a:t>
            </a:r>
          </a:p>
        </p:txBody>
      </p:sp>
      <p:cxnSp>
        <p:nvCxnSpPr>
          <p:cNvPr id="22" name="Straight Connector 21"/>
          <p:cNvCxnSpPr/>
          <p:nvPr/>
        </p:nvCxnSpPr>
        <p:spPr bwMode="auto">
          <a:xfrm flipV="1">
            <a:off x="7083045" y="3356992"/>
            <a:ext cx="352425" cy="19685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 name="Straight Connector 22"/>
          <p:cNvCxnSpPr/>
          <p:nvPr/>
        </p:nvCxnSpPr>
        <p:spPr bwMode="auto">
          <a:xfrm flipV="1">
            <a:off x="7743445" y="3220468"/>
            <a:ext cx="174625" cy="11112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 name="Straight Connector 23"/>
          <p:cNvCxnSpPr/>
          <p:nvPr/>
        </p:nvCxnSpPr>
        <p:spPr bwMode="auto">
          <a:xfrm>
            <a:off x="8784844" y="3201419"/>
            <a:ext cx="406400" cy="76199"/>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Connector 24"/>
          <p:cNvCxnSpPr/>
          <p:nvPr/>
        </p:nvCxnSpPr>
        <p:spPr bwMode="auto">
          <a:xfrm flipV="1">
            <a:off x="8721345" y="3547493"/>
            <a:ext cx="796925" cy="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 name="Text Box 31"/>
          <p:cNvSpPr txBox="1">
            <a:spLocks noChangeArrowheads="1"/>
          </p:cNvSpPr>
          <p:nvPr/>
        </p:nvSpPr>
        <p:spPr bwMode="auto">
          <a:xfrm>
            <a:off x="7956905" y="3060498"/>
            <a:ext cx="831115" cy="213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dirty="0">
                <a:solidFill>
                  <a:srgbClr val="000000"/>
                </a:solidFill>
                <a:latin typeface="Arial" charset="0"/>
              </a:rPr>
              <a:t>Antibodies</a:t>
            </a:r>
          </a:p>
        </p:txBody>
      </p:sp>
      <p:sp>
        <p:nvSpPr>
          <p:cNvPr id="27" name="Text Box 31"/>
          <p:cNvSpPr txBox="1">
            <a:spLocks noChangeArrowheads="1"/>
          </p:cNvSpPr>
          <p:nvPr/>
        </p:nvSpPr>
        <p:spPr bwMode="auto">
          <a:xfrm>
            <a:off x="7937855" y="3435148"/>
            <a:ext cx="831115" cy="213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dirty="0">
                <a:solidFill>
                  <a:srgbClr val="000000"/>
                </a:solidFill>
                <a:latin typeface="Arial" charset="0"/>
              </a:rPr>
              <a:t>Bacterium</a:t>
            </a:r>
          </a:p>
        </p:txBody>
      </p:sp>
      <p:sp>
        <p:nvSpPr>
          <p:cNvPr id="28" name="Text Box 31"/>
          <p:cNvSpPr txBox="1">
            <a:spLocks noChangeArrowheads="1"/>
          </p:cNvSpPr>
          <p:nvPr/>
        </p:nvSpPr>
        <p:spPr bwMode="auto">
          <a:xfrm>
            <a:off x="6228841" y="3908900"/>
            <a:ext cx="2167727" cy="343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dirty="0">
                <a:solidFill>
                  <a:srgbClr val="000000"/>
                </a:solidFill>
                <a:latin typeface="Arial" charset="0"/>
              </a:rPr>
              <a:t>Transport proteins</a:t>
            </a:r>
          </a:p>
        </p:txBody>
      </p:sp>
      <p:sp>
        <p:nvSpPr>
          <p:cNvPr id="29" name="Text Box 31"/>
          <p:cNvSpPr txBox="1">
            <a:spLocks noChangeArrowheads="1"/>
          </p:cNvSpPr>
          <p:nvPr/>
        </p:nvSpPr>
        <p:spPr bwMode="auto">
          <a:xfrm>
            <a:off x="6228842" y="4214238"/>
            <a:ext cx="3486279" cy="2745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dirty="0">
                <a:solidFill>
                  <a:srgbClr val="000000"/>
                </a:solidFill>
                <a:latin typeface="Arial" charset="0"/>
              </a:rPr>
              <a:t>Function: Transport of substances</a:t>
            </a:r>
          </a:p>
        </p:txBody>
      </p:sp>
      <p:sp>
        <p:nvSpPr>
          <p:cNvPr id="30" name="Text Box 31"/>
          <p:cNvSpPr txBox="1">
            <a:spLocks noChangeArrowheads="1"/>
          </p:cNvSpPr>
          <p:nvPr/>
        </p:nvSpPr>
        <p:spPr bwMode="auto">
          <a:xfrm>
            <a:off x="6228840" y="4496989"/>
            <a:ext cx="4054604" cy="1180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500" dirty="0">
                <a:solidFill>
                  <a:srgbClr val="000000"/>
                </a:solidFill>
                <a:latin typeface="Arial" charset="0"/>
              </a:rPr>
              <a:t>Examples: Hemoglobin, the iron-containing</a:t>
            </a:r>
          </a:p>
          <a:p>
            <a:pPr eaLnBrk="0" hangingPunct="0">
              <a:lnSpc>
                <a:spcPct val="95000"/>
              </a:lnSpc>
            </a:pPr>
            <a:r>
              <a:rPr lang="en-US" sz="1500" dirty="0">
                <a:solidFill>
                  <a:srgbClr val="000000"/>
                </a:solidFill>
                <a:latin typeface="Arial" charset="0"/>
              </a:rPr>
              <a:t>protein of vertebrate blood, transports</a:t>
            </a:r>
          </a:p>
          <a:p>
            <a:pPr eaLnBrk="0" hangingPunct="0">
              <a:lnSpc>
                <a:spcPct val="95000"/>
              </a:lnSpc>
            </a:pPr>
            <a:r>
              <a:rPr lang="en-US" sz="1500" dirty="0">
                <a:solidFill>
                  <a:srgbClr val="000000"/>
                </a:solidFill>
                <a:latin typeface="Arial" charset="0"/>
              </a:rPr>
              <a:t>oxygen from the lungs to other parts of the</a:t>
            </a:r>
          </a:p>
          <a:p>
            <a:pPr eaLnBrk="0" hangingPunct="0">
              <a:lnSpc>
                <a:spcPct val="95000"/>
              </a:lnSpc>
            </a:pPr>
            <a:r>
              <a:rPr lang="en-US" sz="1500" dirty="0">
                <a:solidFill>
                  <a:srgbClr val="000000"/>
                </a:solidFill>
                <a:latin typeface="Arial" charset="0"/>
              </a:rPr>
              <a:t>body. Other proteins transport molecules</a:t>
            </a:r>
          </a:p>
          <a:p>
            <a:pPr eaLnBrk="0" hangingPunct="0">
              <a:lnSpc>
                <a:spcPct val="95000"/>
              </a:lnSpc>
            </a:pPr>
            <a:r>
              <a:rPr lang="en-US" sz="1500" dirty="0">
                <a:solidFill>
                  <a:srgbClr val="000000"/>
                </a:solidFill>
                <a:latin typeface="Arial" charset="0"/>
              </a:rPr>
              <a:t>across membranes, as shown here.</a:t>
            </a:r>
          </a:p>
        </p:txBody>
      </p:sp>
      <p:sp>
        <p:nvSpPr>
          <p:cNvPr id="31" name="Text Box 31"/>
          <p:cNvSpPr txBox="1">
            <a:spLocks noChangeArrowheads="1"/>
          </p:cNvSpPr>
          <p:nvPr/>
        </p:nvSpPr>
        <p:spPr bwMode="auto">
          <a:xfrm>
            <a:off x="6867880" y="5746548"/>
            <a:ext cx="802540" cy="4076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dirty="0">
                <a:solidFill>
                  <a:srgbClr val="000000"/>
                </a:solidFill>
                <a:latin typeface="Arial" charset="0"/>
              </a:rPr>
              <a:t>Transport</a:t>
            </a:r>
          </a:p>
          <a:p>
            <a:pPr eaLnBrk="0" hangingPunct="0"/>
            <a:r>
              <a:rPr lang="en-US" sz="1200" dirty="0">
                <a:solidFill>
                  <a:srgbClr val="000000"/>
                </a:solidFill>
                <a:latin typeface="Arial" charset="0"/>
              </a:rPr>
              <a:t>protein</a:t>
            </a:r>
          </a:p>
        </p:txBody>
      </p:sp>
      <p:cxnSp>
        <p:nvCxnSpPr>
          <p:cNvPr id="32" name="Straight Connector 31"/>
          <p:cNvCxnSpPr/>
          <p:nvPr/>
        </p:nvCxnSpPr>
        <p:spPr bwMode="auto">
          <a:xfrm>
            <a:off x="7641845" y="5912867"/>
            <a:ext cx="409575" cy="6985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3" name="Text Box 31"/>
          <p:cNvSpPr txBox="1">
            <a:spLocks noChangeArrowheads="1"/>
          </p:cNvSpPr>
          <p:nvPr/>
        </p:nvSpPr>
        <p:spPr bwMode="auto">
          <a:xfrm>
            <a:off x="7582255" y="6400598"/>
            <a:ext cx="1231164" cy="2361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Cell membrane</a:t>
            </a:r>
          </a:p>
        </p:txBody>
      </p:sp>
      <p:sp>
        <p:nvSpPr>
          <p:cNvPr id="34" name="Left Brace 33"/>
          <p:cNvSpPr/>
          <p:nvPr/>
        </p:nvSpPr>
        <p:spPr bwMode="auto">
          <a:xfrm rot="16200000">
            <a:off x="8139528" y="6186711"/>
            <a:ext cx="101600" cy="420689"/>
          </a:xfrm>
          <a:prstGeom prst="leftBrace">
            <a:avLst>
              <a:gd name="adj1" fmla="val 38768"/>
              <a:gd name="adj2" fmla="val 50000"/>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4" name="TextBox 3"/>
          <p:cNvSpPr txBox="1"/>
          <p:nvPr/>
        </p:nvSpPr>
        <p:spPr>
          <a:xfrm>
            <a:off x="727047" y="1043503"/>
            <a:ext cx="10737906" cy="461665"/>
          </a:xfrm>
          <a:prstGeom prst="rect">
            <a:avLst/>
          </a:prstGeom>
          <a:noFill/>
        </p:spPr>
        <p:txBody>
          <a:bodyPr wrap="square" rtlCol="0">
            <a:spAutoFit/>
          </a:bodyPr>
          <a:lstStyle/>
          <a:p>
            <a:r>
              <a:rPr kumimoji="1" lang="zh-CN" altLang="en-US" sz="2400" dirty="0"/>
              <a:t>蛋白质是由多个氨基酸单体组成的生物大分子多聚体。蛋白质按功能可分为：</a:t>
            </a:r>
          </a:p>
        </p:txBody>
      </p:sp>
      <p:sp>
        <p:nvSpPr>
          <p:cNvPr id="2" name="Slide Number Placeholder 1">
            <a:extLst>
              <a:ext uri="{FF2B5EF4-FFF2-40B4-BE49-F238E27FC236}">
                <a16:creationId xmlns="" xmlns:a16="http://schemas.microsoft.com/office/drawing/2014/main" id="{77967F84-D92B-4348-89E2-F7090186160A}"/>
              </a:ext>
            </a:extLst>
          </p:cNvPr>
          <p:cNvSpPr>
            <a:spLocks noGrp="1"/>
          </p:cNvSpPr>
          <p:nvPr>
            <p:ph type="sldNum" sz="quarter" idx="12"/>
          </p:nvPr>
        </p:nvSpPr>
        <p:spPr/>
        <p:txBody>
          <a:bodyPr/>
          <a:lstStyle/>
          <a:p>
            <a:fld id="{8A7A6979-0714-4377-B894-6BE4C2D6E202}" type="slidenum">
              <a:rPr lang="en-US" smtClean="0"/>
              <a:pPr/>
              <a:t>44</a:t>
            </a:fld>
            <a:endParaRPr lang="en-US" dirty="0"/>
          </a:p>
        </p:txBody>
      </p:sp>
    </p:spTree>
    <p:extLst>
      <p:ext uri="{BB962C8B-B14F-4D97-AF65-F5344CB8AC3E}">
        <p14:creationId xmlns:p14="http://schemas.microsoft.com/office/powerpoint/2010/main" val="308617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 name="Picture 31" descr="05_13b_ProteinFunction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275" y="438041"/>
            <a:ext cx="8546592" cy="6047232"/>
          </a:xfrm>
          <a:prstGeom prst="rect">
            <a:avLst/>
          </a:prstGeom>
        </p:spPr>
      </p:pic>
      <p:sp>
        <p:nvSpPr>
          <p:cNvPr id="34" name="Text Box 31"/>
          <p:cNvSpPr txBox="1">
            <a:spLocks noChangeArrowheads="1"/>
          </p:cNvSpPr>
          <p:nvPr/>
        </p:nvSpPr>
        <p:spPr bwMode="auto">
          <a:xfrm>
            <a:off x="1883435" y="842278"/>
            <a:ext cx="3815235" cy="45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dirty="0">
                <a:solidFill>
                  <a:srgbClr val="000000"/>
                </a:solidFill>
                <a:latin typeface="Arial" charset="0"/>
              </a:rPr>
              <a:t>Function: Coordination of an organism’s</a:t>
            </a:r>
          </a:p>
          <a:p>
            <a:pPr eaLnBrk="0" hangingPunct="0"/>
            <a:r>
              <a:rPr lang="en-US" sz="1500" dirty="0">
                <a:solidFill>
                  <a:srgbClr val="000000"/>
                </a:solidFill>
                <a:latin typeface="Arial" charset="0"/>
              </a:rPr>
              <a:t>activities</a:t>
            </a:r>
          </a:p>
        </p:txBody>
      </p:sp>
      <p:sp>
        <p:nvSpPr>
          <p:cNvPr id="42" name="Text Box 31"/>
          <p:cNvSpPr txBox="1">
            <a:spLocks noChangeArrowheads="1"/>
          </p:cNvSpPr>
          <p:nvPr/>
        </p:nvSpPr>
        <p:spPr bwMode="auto">
          <a:xfrm>
            <a:off x="1883435" y="1336823"/>
            <a:ext cx="4103919" cy="897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500" dirty="0">
                <a:solidFill>
                  <a:srgbClr val="000000"/>
                </a:solidFill>
                <a:latin typeface="Arial" charset="0"/>
              </a:rPr>
              <a:t>Example: Insulin, a hormone secreted by the</a:t>
            </a:r>
          </a:p>
          <a:p>
            <a:pPr eaLnBrk="0" hangingPunct="0">
              <a:lnSpc>
                <a:spcPct val="95000"/>
              </a:lnSpc>
            </a:pPr>
            <a:r>
              <a:rPr lang="en-US" sz="1500" dirty="0">
                <a:solidFill>
                  <a:srgbClr val="000000"/>
                </a:solidFill>
                <a:latin typeface="Arial" charset="0"/>
              </a:rPr>
              <a:t>pancreas, causes other tissues to take up</a:t>
            </a:r>
          </a:p>
          <a:p>
            <a:pPr eaLnBrk="0" hangingPunct="0">
              <a:lnSpc>
                <a:spcPct val="95000"/>
              </a:lnSpc>
            </a:pPr>
            <a:r>
              <a:rPr lang="en-US" sz="1500" dirty="0">
                <a:solidFill>
                  <a:srgbClr val="000000"/>
                </a:solidFill>
                <a:latin typeface="Arial" charset="0"/>
              </a:rPr>
              <a:t>glucose, thus regulating blood sugar,</a:t>
            </a:r>
          </a:p>
          <a:p>
            <a:pPr eaLnBrk="0" hangingPunct="0">
              <a:lnSpc>
                <a:spcPct val="95000"/>
              </a:lnSpc>
            </a:pPr>
            <a:r>
              <a:rPr lang="en-US" sz="1500" dirty="0">
                <a:solidFill>
                  <a:srgbClr val="000000"/>
                </a:solidFill>
                <a:latin typeface="Arial" charset="0"/>
              </a:rPr>
              <a:t>concentration.</a:t>
            </a:r>
          </a:p>
        </p:txBody>
      </p:sp>
      <p:sp>
        <p:nvSpPr>
          <p:cNvPr id="43" name="Text Box 31"/>
          <p:cNvSpPr txBox="1">
            <a:spLocks noChangeArrowheads="1"/>
          </p:cNvSpPr>
          <p:nvPr/>
        </p:nvSpPr>
        <p:spPr bwMode="auto">
          <a:xfrm>
            <a:off x="2561934" y="2640069"/>
            <a:ext cx="990441" cy="39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High</a:t>
            </a:r>
          </a:p>
          <a:p>
            <a:pPr algn="ctr" eaLnBrk="0" hangingPunct="0"/>
            <a:r>
              <a:rPr lang="en-US" sz="1200" dirty="0">
                <a:solidFill>
                  <a:srgbClr val="000000"/>
                </a:solidFill>
                <a:latin typeface="Arial" charset="0"/>
              </a:rPr>
              <a:t>blood sugar</a:t>
            </a:r>
          </a:p>
        </p:txBody>
      </p:sp>
      <p:sp>
        <p:nvSpPr>
          <p:cNvPr id="45" name="Text Box 31"/>
          <p:cNvSpPr txBox="1">
            <a:spLocks noChangeArrowheads="1"/>
          </p:cNvSpPr>
          <p:nvPr/>
        </p:nvSpPr>
        <p:spPr bwMode="auto">
          <a:xfrm>
            <a:off x="3528192" y="2474967"/>
            <a:ext cx="765013" cy="3761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Insulin</a:t>
            </a:r>
          </a:p>
          <a:p>
            <a:pPr algn="ctr" eaLnBrk="0" hangingPunct="0"/>
            <a:r>
              <a:rPr lang="en-US" sz="1200" dirty="0">
                <a:solidFill>
                  <a:srgbClr val="000000"/>
                </a:solidFill>
                <a:latin typeface="Arial" charset="0"/>
              </a:rPr>
              <a:t>secreted</a:t>
            </a:r>
          </a:p>
        </p:txBody>
      </p:sp>
      <p:sp>
        <p:nvSpPr>
          <p:cNvPr id="46" name="Text Box 31"/>
          <p:cNvSpPr txBox="1">
            <a:spLocks noChangeArrowheads="1"/>
          </p:cNvSpPr>
          <p:nvPr/>
        </p:nvSpPr>
        <p:spPr bwMode="auto">
          <a:xfrm>
            <a:off x="1887667" y="529540"/>
            <a:ext cx="2167727" cy="343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dirty="0">
                <a:solidFill>
                  <a:srgbClr val="000000"/>
                </a:solidFill>
                <a:latin typeface="Arial" charset="0"/>
              </a:rPr>
              <a:t>Hormonal proteins</a:t>
            </a:r>
          </a:p>
        </p:txBody>
      </p:sp>
      <p:sp>
        <p:nvSpPr>
          <p:cNvPr id="47" name="Text Box 31"/>
          <p:cNvSpPr txBox="1">
            <a:spLocks noChangeArrowheads="1"/>
          </p:cNvSpPr>
          <p:nvPr/>
        </p:nvSpPr>
        <p:spPr bwMode="auto">
          <a:xfrm>
            <a:off x="4479636" y="2648535"/>
            <a:ext cx="990441" cy="39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Normal</a:t>
            </a:r>
          </a:p>
          <a:p>
            <a:pPr algn="ctr" eaLnBrk="0" hangingPunct="0"/>
            <a:r>
              <a:rPr lang="en-US" sz="1200" dirty="0">
                <a:solidFill>
                  <a:srgbClr val="000000"/>
                </a:solidFill>
                <a:latin typeface="Arial" charset="0"/>
              </a:rPr>
              <a:t>blood sugar</a:t>
            </a:r>
          </a:p>
        </p:txBody>
      </p:sp>
      <p:sp>
        <p:nvSpPr>
          <p:cNvPr id="48" name="Text Box 31"/>
          <p:cNvSpPr txBox="1">
            <a:spLocks noChangeArrowheads="1"/>
          </p:cNvSpPr>
          <p:nvPr/>
        </p:nvSpPr>
        <p:spPr bwMode="auto">
          <a:xfrm>
            <a:off x="6163336" y="842278"/>
            <a:ext cx="3624736" cy="456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dirty="0">
                <a:solidFill>
                  <a:srgbClr val="000000"/>
                </a:solidFill>
                <a:latin typeface="Arial" charset="0"/>
              </a:rPr>
              <a:t>Function: Response of cell to chemical</a:t>
            </a:r>
          </a:p>
          <a:p>
            <a:pPr eaLnBrk="0" hangingPunct="0"/>
            <a:r>
              <a:rPr lang="en-US" sz="1500" dirty="0">
                <a:solidFill>
                  <a:srgbClr val="000000"/>
                </a:solidFill>
                <a:latin typeface="Arial" charset="0"/>
              </a:rPr>
              <a:t>stimuli</a:t>
            </a:r>
          </a:p>
        </p:txBody>
      </p:sp>
      <p:sp>
        <p:nvSpPr>
          <p:cNvPr id="49" name="Text Box 31"/>
          <p:cNvSpPr txBox="1">
            <a:spLocks noChangeArrowheads="1"/>
          </p:cNvSpPr>
          <p:nvPr/>
        </p:nvSpPr>
        <p:spPr bwMode="auto">
          <a:xfrm>
            <a:off x="6163336" y="1336823"/>
            <a:ext cx="3580286" cy="897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500" dirty="0">
                <a:solidFill>
                  <a:srgbClr val="000000"/>
                </a:solidFill>
                <a:latin typeface="Arial" charset="0"/>
              </a:rPr>
              <a:t>Example: Receptors built into the</a:t>
            </a:r>
          </a:p>
          <a:p>
            <a:pPr eaLnBrk="0" hangingPunct="0">
              <a:lnSpc>
                <a:spcPct val="95000"/>
              </a:lnSpc>
            </a:pPr>
            <a:r>
              <a:rPr lang="en-US" sz="1500" dirty="0">
                <a:solidFill>
                  <a:srgbClr val="000000"/>
                </a:solidFill>
                <a:latin typeface="Arial" charset="0"/>
              </a:rPr>
              <a:t>membrane of a nerve cell detect</a:t>
            </a:r>
          </a:p>
          <a:p>
            <a:pPr eaLnBrk="0" hangingPunct="0">
              <a:lnSpc>
                <a:spcPct val="95000"/>
              </a:lnSpc>
            </a:pPr>
            <a:r>
              <a:rPr lang="en-US" sz="1500" dirty="0">
                <a:solidFill>
                  <a:srgbClr val="000000"/>
                </a:solidFill>
                <a:latin typeface="Arial" charset="0"/>
              </a:rPr>
              <a:t>signaling molecules released by other</a:t>
            </a:r>
          </a:p>
          <a:p>
            <a:pPr eaLnBrk="0" hangingPunct="0">
              <a:lnSpc>
                <a:spcPct val="95000"/>
              </a:lnSpc>
            </a:pPr>
            <a:r>
              <a:rPr lang="en-US" sz="1500" dirty="0">
                <a:solidFill>
                  <a:srgbClr val="000000"/>
                </a:solidFill>
                <a:latin typeface="Arial" charset="0"/>
              </a:rPr>
              <a:t>nerve cells.</a:t>
            </a:r>
          </a:p>
        </p:txBody>
      </p:sp>
      <p:sp>
        <p:nvSpPr>
          <p:cNvPr id="50" name="Text Box 31"/>
          <p:cNvSpPr txBox="1">
            <a:spLocks noChangeArrowheads="1"/>
          </p:cNvSpPr>
          <p:nvPr/>
        </p:nvSpPr>
        <p:spPr bwMode="auto">
          <a:xfrm>
            <a:off x="6167567" y="529540"/>
            <a:ext cx="2167727" cy="343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dirty="0">
                <a:solidFill>
                  <a:srgbClr val="000000"/>
                </a:solidFill>
                <a:latin typeface="Arial" charset="0"/>
              </a:rPr>
              <a:t>Receptor proteins</a:t>
            </a:r>
          </a:p>
        </p:txBody>
      </p:sp>
      <p:sp>
        <p:nvSpPr>
          <p:cNvPr id="51" name="Text Box 31"/>
          <p:cNvSpPr txBox="1">
            <a:spLocks noChangeArrowheads="1"/>
          </p:cNvSpPr>
          <p:nvPr/>
        </p:nvSpPr>
        <p:spPr bwMode="auto">
          <a:xfrm>
            <a:off x="6646041" y="2620539"/>
            <a:ext cx="867668" cy="39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r" eaLnBrk="0" hangingPunct="0"/>
            <a:r>
              <a:rPr lang="en-US" sz="1200" dirty="0">
                <a:solidFill>
                  <a:srgbClr val="000000"/>
                </a:solidFill>
                <a:latin typeface="Arial" charset="0"/>
              </a:rPr>
              <a:t>Signaling</a:t>
            </a:r>
          </a:p>
          <a:p>
            <a:pPr algn="r" eaLnBrk="0" hangingPunct="0"/>
            <a:r>
              <a:rPr lang="en-US" sz="1200" dirty="0">
                <a:solidFill>
                  <a:srgbClr val="000000"/>
                </a:solidFill>
                <a:latin typeface="Arial" charset="0"/>
              </a:rPr>
              <a:t>molecules</a:t>
            </a:r>
          </a:p>
        </p:txBody>
      </p:sp>
      <p:sp>
        <p:nvSpPr>
          <p:cNvPr id="52" name="Text Box 31"/>
          <p:cNvSpPr txBox="1">
            <a:spLocks noChangeArrowheads="1"/>
          </p:cNvSpPr>
          <p:nvPr/>
        </p:nvSpPr>
        <p:spPr bwMode="auto">
          <a:xfrm>
            <a:off x="8924632" y="2379241"/>
            <a:ext cx="753372" cy="39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dirty="0">
                <a:solidFill>
                  <a:srgbClr val="000000"/>
                </a:solidFill>
                <a:latin typeface="Arial" charset="0"/>
              </a:rPr>
              <a:t>Receptor</a:t>
            </a:r>
          </a:p>
          <a:p>
            <a:pPr eaLnBrk="0" hangingPunct="0"/>
            <a:r>
              <a:rPr lang="en-US" sz="1200" dirty="0">
                <a:solidFill>
                  <a:srgbClr val="000000"/>
                </a:solidFill>
                <a:latin typeface="Arial" charset="0"/>
              </a:rPr>
              <a:t>protein</a:t>
            </a:r>
          </a:p>
        </p:txBody>
      </p:sp>
      <p:cxnSp>
        <p:nvCxnSpPr>
          <p:cNvPr id="53" name="Straight Connector 52"/>
          <p:cNvCxnSpPr/>
          <p:nvPr/>
        </p:nvCxnSpPr>
        <p:spPr bwMode="auto">
          <a:xfrm flipH="1">
            <a:off x="8768896" y="2572657"/>
            <a:ext cx="133350" cy="1524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Straight Connector 53"/>
          <p:cNvCxnSpPr/>
          <p:nvPr/>
        </p:nvCxnSpPr>
        <p:spPr bwMode="auto">
          <a:xfrm flipH="1" flipV="1">
            <a:off x="7568746" y="2759982"/>
            <a:ext cx="565150" cy="11112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Straight Connector 54"/>
          <p:cNvCxnSpPr/>
          <p:nvPr/>
        </p:nvCxnSpPr>
        <p:spPr bwMode="auto">
          <a:xfrm>
            <a:off x="7562396" y="2759982"/>
            <a:ext cx="37147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6" name="Text Box 31"/>
          <p:cNvSpPr txBox="1">
            <a:spLocks noChangeArrowheads="1"/>
          </p:cNvSpPr>
          <p:nvPr/>
        </p:nvSpPr>
        <p:spPr bwMode="auto">
          <a:xfrm>
            <a:off x="1883435" y="3544812"/>
            <a:ext cx="2185403" cy="285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dirty="0">
                <a:solidFill>
                  <a:srgbClr val="000000"/>
                </a:solidFill>
                <a:latin typeface="Arial" charset="0"/>
              </a:rPr>
              <a:t>Function: Movement</a:t>
            </a:r>
          </a:p>
        </p:txBody>
      </p:sp>
      <p:sp>
        <p:nvSpPr>
          <p:cNvPr id="57" name="Text Box 31"/>
          <p:cNvSpPr txBox="1">
            <a:spLocks noChangeArrowheads="1"/>
          </p:cNvSpPr>
          <p:nvPr/>
        </p:nvSpPr>
        <p:spPr bwMode="auto">
          <a:xfrm>
            <a:off x="1883435" y="3819226"/>
            <a:ext cx="4103919" cy="897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500" dirty="0">
                <a:solidFill>
                  <a:srgbClr val="000000"/>
                </a:solidFill>
                <a:latin typeface="Arial" charset="0"/>
              </a:rPr>
              <a:t>Examples: Motor proteins are responsible</a:t>
            </a:r>
          </a:p>
          <a:p>
            <a:pPr eaLnBrk="0" hangingPunct="0">
              <a:lnSpc>
                <a:spcPct val="95000"/>
              </a:lnSpc>
            </a:pPr>
            <a:r>
              <a:rPr lang="en-US" sz="1500" dirty="0">
                <a:solidFill>
                  <a:srgbClr val="000000"/>
                </a:solidFill>
                <a:latin typeface="Arial" charset="0"/>
              </a:rPr>
              <a:t>for the undulations of cilia and flagella.</a:t>
            </a:r>
          </a:p>
          <a:p>
            <a:pPr eaLnBrk="0" hangingPunct="0">
              <a:lnSpc>
                <a:spcPct val="95000"/>
              </a:lnSpc>
            </a:pPr>
            <a:r>
              <a:rPr lang="en-US" sz="1500" dirty="0">
                <a:solidFill>
                  <a:srgbClr val="000000"/>
                </a:solidFill>
                <a:latin typeface="Arial" charset="0"/>
              </a:rPr>
              <a:t>Actin and myosin proteins are responsible</a:t>
            </a:r>
          </a:p>
          <a:p>
            <a:pPr eaLnBrk="0" hangingPunct="0">
              <a:lnSpc>
                <a:spcPct val="95000"/>
              </a:lnSpc>
            </a:pPr>
            <a:r>
              <a:rPr lang="en-US" sz="1500" dirty="0">
                <a:solidFill>
                  <a:srgbClr val="000000"/>
                </a:solidFill>
                <a:latin typeface="Arial" charset="0"/>
              </a:rPr>
              <a:t>for the contraction of muscles.</a:t>
            </a:r>
          </a:p>
        </p:txBody>
      </p:sp>
      <p:sp>
        <p:nvSpPr>
          <p:cNvPr id="58" name="Text Box 31"/>
          <p:cNvSpPr txBox="1">
            <a:spLocks noChangeArrowheads="1"/>
          </p:cNvSpPr>
          <p:nvPr/>
        </p:nvSpPr>
        <p:spPr bwMode="auto">
          <a:xfrm>
            <a:off x="1887667" y="3215142"/>
            <a:ext cx="3391904" cy="343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dirty="0">
                <a:solidFill>
                  <a:srgbClr val="000000"/>
                </a:solidFill>
                <a:latin typeface="Arial" charset="0"/>
              </a:rPr>
              <a:t>Contractile and motor proteins</a:t>
            </a:r>
          </a:p>
        </p:txBody>
      </p:sp>
      <p:sp>
        <p:nvSpPr>
          <p:cNvPr id="59" name="Text Box 31"/>
          <p:cNvSpPr txBox="1">
            <a:spLocks noChangeArrowheads="1"/>
          </p:cNvSpPr>
          <p:nvPr/>
        </p:nvSpPr>
        <p:spPr bwMode="auto">
          <a:xfrm>
            <a:off x="6163336" y="3544812"/>
            <a:ext cx="1889068" cy="285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500" dirty="0">
                <a:solidFill>
                  <a:srgbClr val="000000"/>
                </a:solidFill>
                <a:latin typeface="Arial" charset="0"/>
              </a:rPr>
              <a:t>Function: Support</a:t>
            </a:r>
          </a:p>
        </p:txBody>
      </p:sp>
      <p:sp>
        <p:nvSpPr>
          <p:cNvPr id="60" name="Text Box 31"/>
          <p:cNvSpPr txBox="1">
            <a:spLocks noChangeArrowheads="1"/>
          </p:cNvSpPr>
          <p:nvPr/>
        </p:nvSpPr>
        <p:spPr bwMode="auto">
          <a:xfrm>
            <a:off x="6163336" y="3819221"/>
            <a:ext cx="3988802" cy="1547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500" dirty="0">
                <a:solidFill>
                  <a:srgbClr val="000000"/>
                </a:solidFill>
                <a:latin typeface="Arial" charset="0"/>
              </a:rPr>
              <a:t>Examples: Keratin is the protein of hair,</a:t>
            </a:r>
          </a:p>
          <a:p>
            <a:pPr eaLnBrk="0" hangingPunct="0">
              <a:lnSpc>
                <a:spcPct val="95000"/>
              </a:lnSpc>
            </a:pPr>
            <a:r>
              <a:rPr lang="en-US" sz="1500" dirty="0">
                <a:solidFill>
                  <a:srgbClr val="000000"/>
                </a:solidFill>
                <a:latin typeface="Arial" charset="0"/>
              </a:rPr>
              <a:t>horns, feathers, and other skin</a:t>
            </a:r>
          </a:p>
          <a:p>
            <a:pPr eaLnBrk="0" hangingPunct="0">
              <a:lnSpc>
                <a:spcPct val="95000"/>
              </a:lnSpc>
            </a:pPr>
            <a:r>
              <a:rPr lang="en-US" sz="1500" dirty="0">
                <a:solidFill>
                  <a:srgbClr val="000000"/>
                </a:solidFill>
                <a:latin typeface="Arial" charset="0"/>
              </a:rPr>
              <a:t>appendages. Insects and spiders use silk</a:t>
            </a:r>
          </a:p>
          <a:p>
            <a:pPr eaLnBrk="0" hangingPunct="0">
              <a:lnSpc>
                <a:spcPct val="95000"/>
              </a:lnSpc>
            </a:pPr>
            <a:r>
              <a:rPr lang="en-US" sz="1500" dirty="0">
                <a:solidFill>
                  <a:srgbClr val="000000"/>
                </a:solidFill>
                <a:latin typeface="Arial" charset="0"/>
              </a:rPr>
              <a:t>fibers to make their cocoons and webs,</a:t>
            </a:r>
          </a:p>
          <a:p>
            <a:pPr eaLnBrk="0" hangingPunct="0">
              <a:lnSpc>
                <a:spcPct val="95000"/>
              </a:lnSpc>
            </a:pPr>
            <a:r>
              <a:rPr lang="en-US" sz="1500" dirty="0">
                <a:solidFill>
                  <a:srgbClr val="000000"/>
                </a:solidFill>
                <a:latin typeface="Arial" charset="0"/>
              </a:rPr>
              <a:t>respectively. Collagen and elastin proteins</a:t>
            </a:r>
          </a:p>
          <a:p>
            <a:pPr eaLnBrk="0" hangingPunct="0">
              <a:lnSpc>
                <a:spcPct val="95000"/>
              </a:lnSpc>
            </a:pPr>
            <a:r>
              <a:rPr lang="en-US" sz="1500" dirty="0">
                <a:solidFill>
                  <a:srgbClr val="000000"/>
                </a:solidFill>
                <a:latin typeface="Arial" charset="0"/>
              </a:rPr>
              <a:t>provide a fibrous framework in animal</a:t>
            </a:r>
          </a:p>
          <a:p>
            <a:pPr eaLnBrk="0" hangingPunct="0">
              <a:lnSpc>
                <a:spcPct val="95000"/>
              </a:lnSpc>
            </a:pPr>
            <a:r>
              <a:rPr lang="en-US" sz="1500" dirty="0">
                <a:solidFill>
                  <a:srgbClr val="000000"/>
                </a:solidFill>
                <a:latin typeface="Arial" charset="0"/>
              </a:rPr>
              <a:t>connective tissues.</a:t>
            </a:r>
          </a:p>
        </p:txBody>
      </p:sp>
      <p:sp>
        <p:nvSpPr>
          <p:cNvPr id="61" name="Text Box 31"/>
          <p:cNvSpPr txBox="1">
            <a:spLocks noChangeArrowheads="1"/>
          </p:cNvSpPr>
          <p:nvPr/>
        </p:nvSpPr>
        <p:spPr bwMode="auto">
          <a:xfrm>
            <a:off x="6167567" y="3215142"/>
            <a:ext cx="2167727" cy="343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800" dirty="0">
                <a:solidFill>
                  <a:srgbClr val="000000"/>
                </a:solidFill>
                <a:latin typeface="Arial" charset="0"/>
              </a:rPr>
              <a:t>Structural proteins</a:t>
            </a:r>
          </a:p>
        </p:txBody>
      </p:sp>
      <p:sp>
        <p:nvSpPr>
          <p:cNvPr id="62" name="Text Box 31"/>
          <p:cNvSpPr txBox="1">
            <a:spLocks noChangeArrowheads="1"/>
          </p:cNvSpPr>
          <p:nvPr/>
        </p:nvSpPr>
        <p:spPr bwMode="auto">
          <a:xfrm>
            <a:off x="2437429" y="5813696"/>
            <a:ext cx="547674" cy="39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dirty="0">
                <a:solidFill>
                  <a:srgbClr val="000000"/>
                </a:solidFill>
                <a:latin typeface="Arial" charset="0"/>
              </a:rPr>
              <a:t>Muscle</a:t>
            </a:r>
          </a:p>
          <a:p>
            <a:pPr eaLnBrk="0" hangingPunct="0"/>
            <a:r>
              <a:rPr lang="en-US" sz="1200" dirty="0">
                <a:solidFill>
                  <a:srgbClr val="000000"/>
                </a:solidFill>
                <a:latin typeface="Arial" charset="0"/>
              </a:rPr>
              <a:t>tissue</a:t>
            </a:r>
          </a:p>
        </p:txBody>
      </p:sp>
      <p:sp>
        <p:nvSpPr>
          <p:cNvPr id="63" name="Text Box 31"/>
          <p:cNvSpPr txBox="1">
            <a:spLocks noChangeArrowheads="1"/>
          </p:cNvSpPr>
          <p:nvPr/>
        </p:nvSpPr>
        <p:spPr bwMode="auto">
          <a:xfrm>
            <a:off x="3322196" y="5894129"/>
            <a:ext cx="479942" cy="230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30 µm</a:t>
            </a:r>
          </a:p>
        </p:txBody>
      </p:sp>
      <p:sp>
        <p:nvSpPr>
          <p:cNvPr id="64" name="Text Box 31"/>
          <p:cNvSpPr txBox="1">
            <a:spLocks noChangeArrowheads="1"/>
          </p:cNvSpPr>
          <p:nvPr/>
        </p:nvSpPr>
        <p:spPr bwMode="auto">
          <a:xfrm>
            <a:off x="3813262" y="5094026"/>
            <a:ext cx="479942" cy="230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Actin</a:t>
            </a:r>
          </a:p>
        </p:txBody>
      </p:sp>
      <p:sp>
        <p:nvSpPr>
          <p:cNvPr id="65" name="Text Box 31"/>
          <p:cNvSpPr txBox="1">
            <a:spLocks noChangeArrowheads="1"/>
          </p:cNvSpPr>
          <p:nvPr/>
        </p:nvSpPr>
        <p:spPr bwMode="auto">
          <a:xfrm>
            <a:off x="4435567" y="5095724"/>
            <a:ext cx="602707"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Myosin</a:t>
            </a:r>
          </a:p>
        </p:txBody>
      </p:sp>
      <p:cxnSp>
        <p:nvCxnSpPr>
          <p:cNvPr id="66" name="Straight Connector 65"/>
          <p:cNvCxnSpPr/>
          <p:nvPr/>
        </p:nvCxnSpPr>
        <p:spPr bwMode="auto">
          <a:xfrm flipV="1">
            <a:off x="4733471" y="5290457"/>
            <a:ext cx="0" cy="2540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7" name="Text Box 31"/>
          <p:cNvSpPr txBox="1">
            <a:spLocks noChangeArrowheads="1"/>
          </p:cNvSpPr>
          <p:nvPr/>
        </p:nvSpPr>
        <p:spPr bwMode="auto">
          <a:xfrm>
            <a:off x="3754000" y="5095724"/>
            <a:ext cx="602707"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Actin</a:t>
            </a:r>
          </a:p>
        </p:txBody>
      </p:sp>
      <p:cxnSp>
        <p:nvCxnSpPr>
          <p:cNvPr id="68" name="Straight Connector 67"/>
          <p:cNvCxnSpPr/>
          <p:nvPr/>
        </p:nvCxnSpPr>
        <p:spPr bwMode="auto">
          <a:xfrm flipV="1">
            <a:off x="4051904" y="5290457"/>
            <a:ext cx="0" cy="12276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9" name="Group 68"/>
          <p:cNvGrpSpPr/>
          <p:nvPr/>
        </p:nvGrpSpPr>
        <p:grpSpPr>
          <a:xfrm>
            <a:off x="3391037" y="5835280"/>
            <a:ext cx="358184" cy="61602"/>
            <a:chOff x="8276167" y="4567767"/>
            <a:chExt cx="509058" cy="100541"/>
          </a:xfrm>
        </p:grpSpPr>
        <p:cxnSp>
          <p:nvCxnSpPr>
            <p:cNvPr id="70" name="Straight Connector 69"/>
            <p:cNvCxnSpPr/>
            <p:nvPr/>
          </p:nvCxnSpPr>
          <p:spPr bwMode="auto">
            <a:xfrm>
              <a:off x="8276167" y="4618038"/>
              <a:ext cx="50905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1" name="Straight Connector 70"/>
            <p:cNvCxnSpPr/>
            <p:nvPr/>
          </p:nvCxnSpPr>
          <p:spPr bwMode="auto">
            <a:xfrm>
              <a:off x="8277437" y="4567767"/>
              <a:ext cx="0" cy="100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2" name="Straight Connector 71"/>
            <p:cNvCxnSpPr/>
            <p:nvPr/>
          </p:nvCxnSpPr>
          <p:spPr bwMode="auto">
            <a:xfrm>
              <a:off x="8784167" y="4567767"/>
              <a:ext cx="0" cy="100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73" name="Text Box 31"/>
          <p:cNvSpPr txBox="1">
            <a:spLocks noChangeArrowheads="1"/>
          </p:cNvSpPr>
          <p:nvPr/>
        </p:nvSpPr>
        <p:spPr bwMode="auto">
          <a:xfrm>
            <a:off x="7432763" y="6114263"/>
            <a:ext cx="479942" cy="230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60 µm</a:t>
            </a:r>
          </a:p>
        </p:txBody>
      </p:sp>
      <p:grpSp>
        <p:nvGrpSpPr>
          <p:cNvPr id="74" name="Group 73"/>
          <p:cNvGrpSpPr/>
          <p:nvPr/>
        </p:nvGrpSpPr>
        <p:grpSpPr>
          <a:xfrm>
            <a:off x="7514304" y="6055414"/>
            <a:ext cx="305267" cy="63718"/>
            <a:chOff x="8276167" y="4567767"/>
            <a:chExt cx="509058" cy="100541"/>
          </a:xfrm>
        </p:grpSpPr>
        <p:cxnSp>
          <p:nvCxnSpPr>
            <p:cNvPr id="75" name="Straight Connector 74"/>
            <p:cNvCxnSpPr/>
            <p:nvPr/>
          </p:nvCxnSpPr>
          <p:spPr bwMode="auto">
            <a:xfrm>
              <a:off x="8276167" y="4618038"/>
              <a:ext cx="50905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6" name="Straight Connector 75"/>
            <p:cNvCxnSpPr/>
            <p:nvPr/>
          </p:nvCxnSpPr>
          <p:spPr bwMode="auto">
            <a:xfrm>
              <a:off x="8277437" y="4567767"/>
              <a:ext cx="0" cy="100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7" name="Straight Connector 76"/>
            <p:cNvCxnSpPr/>
            <p:nvPr/>
          </p:nvCxnSpPr>
          <p:spPr bwMode="auto">
            <a:xfrm>
              <a:off x="8784167" y="4567767"/>
              <a:ext cx="0" cy="100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78" name="Text Box 31"/>
          <p:cNvSpPr txBox="1">
            <a:spLocks noChangeArrowheads="1"/>
          </p:cNvSpPr>
          <p:nvPr/>
        </p:nvSpPr>
        <p:spPr bwMode="auto">
          <a:xfrm>
            <a:off x="6518362" y="6019013"/>
            <a:ext cx="904333" cy="379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dirty="0">
                <a:solidFill>
                  <a:srgbClr val="000000"/>
                </a:solidFill>
                <a:latin typeface="Arial" charset="0"/>
              </a:rPr>
              <a:t>Connective</a:t>
            </a:r>
          </a:p>
          <a:p>
            <a:pPr eaLnBrk="0" hangingPunct="0"/>
            <a:r>
              <a:rPr lang="en-US" sz="1200" dirty="0">
                <a:solidFill>
                  <a:srgbClr val="000000"/>
                </a:solidFill>
                <a:latin typeface="Arial" charset="0"/>
              </a:rPr>
              <a:t>tissue</a:t>
            </a:r>
          </a:p>
        </p:txBody>
      </p:sp>
      <p:sp>
        <p:nvSpPr>
          <p:cNvPr id="79" name="Text Box 31"/>
          <p:cNvSpPr txBox="1">
            <a:spLocks noChangeArrowheads="1"/>
          </p:cNvSpPr>
          <p:nvPr/>
        </p:nvSpPr>
        <p:spPr bwMode="auto">
          <a:xfrm>
            <a:off x="8610688" y="5511013"/>
            <a:ext cx="672558" cy="230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Collagen</a:t>
            </a:r>
          </a:p>
        </p:txBody>
      </p:sp>
      <p:sp>
        <p:nvSpPr>
          <p:cNvPr id="2" name="Slide Number Placeholder 1">
            <a:extLst>
              <a:ext uri="{FF2B5EF4-FFF2-40B4-BE49-F238E27FC236}">
                <a16:creationId xmlns="" xmlns:a16="http://schemas.microsoft.com/office/drawing/2014/main" id="{DC999E18-2CAD-4548-8ED2-3DA456774877}"/>
              </a:ext>
            </a:extLst>
          </p:cNvPr>
          <p:cNvSpPr>
            <a:spLocks noGrp="1"/>
          </p:cNvSpPr>
          <p:nvPr>
            <p:ph type="sldNum" sz="quarter" idx="12"/>
          </p:nvPr>
        </p:nvSpPr>
        <p:spPr/>
        <p:txBody>
          <a:bodyPr/>
          <a:lstStyle/>
          <a:p>
            <a:fld id="{8A7A6979-0714-4377-B894-6BE4C2D6E202}" type="slidenum">
              <a:rPr lang="en-US" smtClean="0"/>
              <a:pPr/>
              <a:t>45</a:t>
            </a:fld>
            <a:endParaRPr lang="en-US" dirty="0"/>
          </a:p>
        </p:txBody>
      </p:sp>
    </p:spTree>
    <p:extLst>
      <p:ext uri="{BB962C8B-B14F-4D97-AF65-F5344CB8AC3E}">
        <p14:creationId xmlns:p14="http://schemas.microsoft.com/office/powerpoint/2010/main" val="1030909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Content Placeholder 2"/>
          <p:cNvSpPr txBox="1">
            <a:spLocks/>
          </p:cNvSpPr>
          <p:nvPr/>
        </p:nvSpPr>
        <p:spPr>
          <a:xfrm>
            <a:off x="470371" y="1590240"/>
            <a:ext cx="7617798" cy="3685032"/>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342900" indent="-342900" algn="just">
              <a:lnSpc>
                <a:spcPct val="150000"/>
              </a:lnSpc>
              <a:buClr>
                <a:schemeClr val="bg1"/>
              </a:buClr>
              <a:buFont typeface="Wingdings" pitchFamily="2" charset="2"/>
              <a:buChar char="v"/>
            </a:pPr>
            <a:r>
              <a:rPr lang="en-US" sz="2400" dirty="0">
                <a:solidFill>
                  <a:schemeClr val="bg1"/>
                </a:solidFill>
                <a:latin typeface="Arial" panose="020B0604020202020204" pitchFamily="34" charset="0"/>
                <a:ea typeface="Arial" charset="0"/>
                <a:cs typeface="Arial" panose="020B0604020202020204" pitchFamily="34" charset="0"/>
              </a:rPr>
              <a:t>Proteins are all constructed from the same set of 20 amino acids</a:t>
            </a:r>
            <a:r>
              <a:rPr lang="zh-CN" altLang="en-US" sz="2400" dirty="0">
                <a:solidFill>
                  <a:schemeClr val="bg1"/>
                </a:solidFill>
                <a:latin typeface="Arial" panose="020B0604020202020204" pitchFamily="34" charset="0"/>
                <a:ea typeface="Arial" charset="0"/>
                <a:cs typeface="Arial" panose="020B0604020202020204" pitchFamily="34" charset="0"/>
              </a:rPr>
              <a:t>（氨基酸）</a:t>
            </a:r>
            <a:endParaRPr lang="en-US" altLang="zh-CN" sz="2400" dirty="0">
              <a:solidFill>
                <a:schemeClr val="bg1"/>
              </a:solidFill>
              <a:latin typeface="Arial" panose="020B0604020202020204" pitchFamily="34" charset="0"/>
              <a:ea typeface="Arial" charset="0"/>
              <a:cs typeface="Arial" panose="020B0604020202020204" pitchFamily="34" charset="0"/>
            </a:endParaRPr>
          </a:p>
          <a:p>
            <a:pPr marL="342900" indent="-342900" algn="just">
              <a:lnSpc>
                <a:spcPct val="150000"/>
              </a:lnSpc>
              <a:buClr>
                <a:schemeClr val="bg1"/>
              </a:buClr>
              <a:buFont typeface="Wingdings" pitchFamily="2" charset="2"/>
              <a:buChar char="v"/>
            </a:pPr>
            <a:r>
              <a:rPr lang="en-US" altLang="zh-CN" sz="2400" dirty="0">
                <a:solidFill>
                  <a:schemeClr val="bg1"/>
                </a:solidFill>
                <a:latin typeface="Arial" panose="020B0604020202020204" pitchFamily="34" charset="0"/>
                <a:ea typeface="Arial" charset="0"/>
                <a:cs typeface="Arial" panose="020B0604020202020204" pitchFamily="34" charset="0"/>
              </a:rPr>
              <a:t>Amino acids are organic molecules with amino </a:t>
            </a:r>
            <a:r>
              <a:rPr lang="zh-CN" altLang="en-US" sz="2400" dirty="0">
                <a:solidFill>
                  <a:schemeClr val="bg1"/>
                </a:solidFill>
                <a:latin typeface="Arial" panose="020B0604020202020204" pitchFamily="34" charset="0"/>
                <a:ea typeface="Arial" charset="0"/>
                <a:cs typeface="Arial" panose="020B0604020202020204" pitchFamily="34" charset="0"/>
              </a:rPr>
              <a:t>（氨基）</a:t>
            </a:r>
            <a:r>
              <a:rPr lang="en-US" altLang="zh-CN" sz="2400" dirty="0">
                <a:solidFill>
                  <a:schemeClr val="bg1"/>
                </a:solidFill>
                <a:latin typeface="Arial" panose="020B0604020202020204" pitchFamily="34" charset="0"/>
                <a:ea typeface="Arial" charset="0"/>
                <a:cs typeface="Arial" panose="020B0604020202020204" pitchFamily="34" charset="0"/>
              </a:rPr>
              <a:t>and carboxyl groups</a:t>
            </a:r>
            <a:r>
              <a:rPr lang="zh-CN" altLang="en-US" sz="2400" dirty="0">
                <a:solidFill>
                  <a:schemeClr val="bg1"/>
                </a:solidFill>
                <a:latin typeface="Arial" panose="020B0604020202020204" pitchFamily="34" charset="0"/>
                <a:ea typeface="Arial" charset="0"/>
                <a:cs typeface="Arial" panose="020B0604020202020204" pitchFamily="34" charset="0"/>
              </a:rPr>
              <a:t>（羧基）</a:t>
            </a:r>
            <a:endParaRPr lang="en-US" altLang="zh-CN" sz="2400" dirty="0">
              <a:solidFill>
                <a:schemeClr val="bg1"/>
              </a:solidFill>
              <a:latin typeface="Arial" panose="020B0604020202020204" pitchFamily="34" charset="0"/>
              <a:ea typeface="Arial" charset="0"/>
              <a:cs typeface="Arial" panose="020B0604020202020204" pitchFamily="34" charset="0"/>
            </a:endParaRPr>
          </a:p>
          <a:p>
            <a:pPr marL="342900" indent="-342900" algn="just">
              <a:lnSpc>
                <a:spcPct val="150000"/>
              </a:lnSpc>
              <a:buClr>
                <a:schemeClr val="bg1"/>
              </a:buClr>
              <a:buFont typeface="Wingdings" pitchFamily="2" charset="2"/>
              <a:buChar char="v"/>
            </a:pPr>
            <a:r>
              <a:rPr lang="en-US" altLang="zh-CN" sz="2400" dirty="0">
                <a:solidFill>
                  <a:schemeClr val="bg1"/>
                </a:solidFill>
                <a:latin typeface="Arial" panose="020B0604020202020204" pitchFamily="34" charset="0"/>
                <a:ea typeface="Arial" charset="0"/>
                <a:cs typeface="Arial" panose="020B0604020202020204" pitchFamily="34" charset="0"/>
              </a:rPr>
              <a:t>Amino acids differ in their properties due to differing side chains, called R groups</a:t>
            </a:r>
            <a:endParaRPr lang="en-US" sz="2400" dirty="0">
              <a:solidFill>
                <a:schemeClr val="bg1"/>
              </a:solidFill>
              <a:latin typeface="Arial" panose="020B0604020202020204" pitchFamily="34" charset="0"/>
              <a:ea typeface="Arial" charset="0"/>
              <a:cs typeface="Arial" panose="020B0604020202020204" pitchFamily="34" charset="0"/>
            </a:endParaRPr>
          </a:p>
        </p:txBody>
      </p:sp>
      <p:grpSp>
        <p:nvGrpSpPr>
          <p:cNvPr id="3" name="Group 2">
            <a:extLst>
              <a:ext uri="{FF2B5EF4-FFF2-40B4-BE49-F238E27FC236}">
                <a16:creationId xmlns="" xmlns:a16="http://schemas.microsoft.com/office/drawing/2014/main" id="{39D1A046-88F6-D34E-B3DF-BBAB072FD02C}"/>
              </a:ext>
            </a:extLst>
          </p:cNvPr>
          <p:cNvGrpSpPr/>
          <p:nvPr/>
        </p:nvGrpSpPr>
        <p:grpSpPr>
          <a:xfrm>
            <a:off x="8349344" y="1463475"/>
            <a:ext cx="3354553" cy="3989126"/>
            <a:chOff x="8020160" y="1317171"/>
            <a:chExt cx="3354553" cy="3989126"/>
          </a:xfrm>
        </p:grpSpPr>
        <p:pic>
          <p:nvPicPr>
            <p:cNvPr id="80" name="Picture 79" descr="05_UN01AminoAcid-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160" y="1323540"/>
              <a:ext cx="3249168" cy="3925824"/>
            </a:xfrm>
            <a:prstGeom prst="rect">
              <a:avLst/>
            </a:prstGeom>
          </p:spPr>
        </p:pic>
        <p:sp>
          <p:nvSpPr>
            <p:cNvPr id="81" name="Text Box 31"/>
            <p:cNvSpPr txBox="1">
              <a:spLocks noChangeArrowheads="1"/>
            </p:cNvSpPr>
            <p:nvPr/>
          </p:nvSpPr>
          <p:spPr bwMode="auto">
            <a:xfrm>
              <a:off x="8055528" y="1317171"/>
              <a:ext cx="3059734" cy="4794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dirty="0">
                  <a:solidFill>
                    <a:srgbClr val="000000"/>
                  </a:solidFill>
                  <a:latin typeface="Arial" charset="0"/>
                </a:rPr>
                <a:t>Side chain (R group)</a:t>
              </a:r>
            </a:p>
          </p:txBody>
        </p:sp>
        <p:sp>
          <p:nvSpPr>
            <p:cNvPr id="82" name="Text Box 31"/>
            <p:cNvSpPr txBox="1">
              <a:spLocks noChangeArrowheads="1"/>
            </p:cNvSpPr>
            <p:nvPr/>
          </p:nvSpPr>
          <p:spPr bwMode="auto">
            <a:xfrm>
              <a:off x="8239876" y="4512733"/>
              <a:ext cx="1107010" cy="793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dirty="0">
                  <a:solidFill>
                    <a:srgbClr val="000000"/>
                  </a:solidFill>
                  <a:latin typeface="Arial" charset="0"/>
                </a:rPr>
                <a:t>Amino</a:t>
              </a:r>
            </a:p>
            <a:p>
              <a:pPr eaLnBrk="0" hangingPunct="0">
                <a:lnSpc>
                  <a:spcPct val="95000"/>
                </a:lnSpc>
              </a:pPr>
              <a:r>
                <a:rPr lang="en-US" dirty="0">
                  <a:solidFill>
                    <a:srgbClr val="000000"/>
                  </a:solidFill>
                  <a:latin typeface="Arial" charset="0"/>
                </a:rPr>
                <a:t>group</a:t>
              </a:r>
            </a:p>
          </p:txBody>
        </p:sp>
        <p:sp>
          <p:nvSpPr>
            <p:cNvPr id="83" name="Text Box 31"/>
            <p:cNvSpPr txBox="1">
              <a:spLocks noChangeArrowheads="1"/>
            </p:cNvSpPr>
            <p:nvPr/>
          </p:nvSpPr>
          <p:spPr bwMode="auto">
            <a:xfrm>
              <a:off x="9939973" y="4512733"/>
              <a:ext cx="1434740" cy="793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dirty="0">
                  <a:solidFill>
                    <a:srgbClr val="000000"/>
                  </a:solidFill>
                  <a:latin typeface="Arial" charset="0"/>
                </a:rPr>
                <a:t>Carboxyl</a:t>
              </a:r>
            </a:p>
            <a:p>
              <a:pPr eaLnBrk="0" hangingPunct="0">
                <a:lnSpc>
                  <a:spcPct val="95000"/>
                </a:lnSpc>
              </a:pPr>
              <a:r>
                <a:rPr lang="en-US" dirty="0">
                  <a:solidFill>
                    <a:srgbClr val="000000"/>
                  </a:solidFill>
                  <a:latin typeface="Arial" charset="0"/>
                </a:rPr>
                <a:t>group</a:t>
              </a:r>
            </a:p>
          </p:txBody>
        </p:sp>
        <p:sp>
          <p:nvSpPr>
            <p:cNvPr id="84" name="Text Box 31"/>
            <p:cNvSpPr txBox="1">
              <a:spLocks noChangeArrowheads="1"/>
            </p:cNvSpPr>
            <p:nvPr/>
          </p:nvSpPr>
          <p:spPr bwMode="auto">
            <a:xfrm>
              <a:off x="9803421" y="2355047"/>
              <a:ext cx="1434740" cy="438501"/>
            </a:xfrm>
            <a:prstGeom prst="rect">
              <a:avLst/>
            </a:prstGeom>
            <a:noFill/>
            <a:ln>
              <a:noFill/>
            </a:ln>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dirty="0">
                  <a:solidFill>
                    <a:srgbClr val="D00076"/>
                  </a:solidFill>
                  <a:latin typeface="Arial" charset="0"/>
                </a:rPr>
                <a:t>𝛂 carbon</a:t>
              </a:r>
            </a:p>
          </p:txBody>
        </p:sp>
        <p:cxnSp>
          <p:nvCxnSpPr>
            <p:cNvPr id="85" name="Straight Arrow Connector 84"/>
            <p:cNvCxnSpPr/>
            <p:nvPr/>
          </p:nvCxnSpPr>
          <p:spPr bwMode="auto">
            <a:xfrm flipH="1">
              <a:off x="9715581" y="2711610"/>
              <a:ext cx="751200" cy="648671"/>
            </a:xfrm>
            <a:prstGeom prst="straightConnector1">
              <a:avLst/>
            </a:prstGeom>
            <a:solidFill>
              <a:schemeClr val="accent1"/>
            </a:solidFill>
            <a:ln w="25400" cap="flat" cmpd="sng" algn="ctr">
              <a:solidFill>
                <a:srgbClr val="D00076"/>
              </a:solidFill>
              <a:prstDash val="solid"/>
              <a:round/>
              <a:headEnd type="none" w="med" len="med"/>
              <a:tailEnd type="triangle" w="med"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 name="Slide Number Placeholder 1">
            <a:extLst>
              <a:ext uri="{FF2B5EF4-FFF2-40B4-BE49-F238E27FC236}">
                <a16:creationId xmlns="" xmlns:a16="http://schemas.microsoft.com/office/drawing/2014/main" id="{AB3150A1-1FE2-C941-BDCC-EA1844716CAA}"/>
              </a:ext>
            </a:extLst>
          </p:cNvPr>
          <p:cNvSpPr>
            <a:spLocks noGrp="1"/>
          </p:cNvSpPr>
          <p:nvPr>
            <p:ph type="sldNum" sz="quarter" idx="12"/>
          </p:nvPr>
        </p:nvSpPr>
        <p:spPr/>
        <p:txBody>
          <a:bodyPr/>
          <a:lstStyle/>
          <a:p>
            <a:fld id="{8A7A6979-0714-4377-B894-6BE4C2D6E202}" type="slidenum">
              <a:rPr lang="en-US" smtClean="0"/>
              <a:pPr/>
              <a:t>46</a:t>
            </a:fld>
            <a:endParaRPr lang="en-US" dirty="0"/>
          </a:p>
        </p:txBody>
      </p:sp>
      <p:sp>
        <p:nvSpPr>
          <p:cNvPr id="4" name="TextBox 3">
            <a:extLst>
              <a:ext uri="{FF2B5EF4-FFF2-40B4-BE49-F238E27FC236}">
                <a16:creationId xmlns="" xmlns:a16="http://schemas.microsoft.com/office/drawing/2014/main" id="{10E9EFEB-05EB-A742-9E13-0264E0A541DA}"/>
              </a:ext>
            </a:extLst>
          </p:cNvPr>
          <p:cNvSpPr txBox="1"/>
          <p:nvPr/>
        </p:nvSpPr>
        <p:spPr>
          <a:xfrm>
            <a:off x="5465058" y="585216"/>
            <a:ext cx="1261884" cy="523220"/>
          </a:xfrm>
          <a:prstGeom prst="rect">
            <a:avLst/>
          </a:prstGeom>
          <a:noFill/>
        </p:spPr>
        <p:txBody>
          <a:bodyPr wrap="none" rtlCol="0">
            <a:spAutoFit/>
          </a:bodyPr>
          <a:lstStyle/>
          <a:p>
            <a:pPr algn="ctr"/>
            <a:r>
              <a:rPr lang="zh-CN" altLang="en-US" sz="2800" dirty="0">
                <a:solidFill>
                  <a:schemeClr val="bg1"/>
                </a:solidFill>
              </a:rPr>
              <a:t>氨基酸</a:t>
            </a:r>
            <a:endParaRPr lang="en-US" sz="2800" dirty="0">
              <a:solidFill>
                <a:schemeClr val="bg1"/>
              </a:solidFill>
            </a:endParaRPr>
          </a:p>
        </p:txBody>
      </p:sp>
    </p:spTree>
    <p:extLst>
      <p:ext uri="{BB962C8B-B14F-4D97-AF65-F5344CB8AC3E}">
        <p14:creationId xmlns:p14="http://schemas.microsoft.com/office/powerpoint/2010/main" val="2124725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05_14_AminoAcid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925" y="221198"/>
            <a:ext cx="5443728" cy="6437376"/>
          </a:xfrm>
          <a:prstGeom prst="rect">
            <a:avLst/>
          </a:prstGeom>
        </p:spPr>
      </p:pic>
      <p:sp>
        <p:nvSpPr>
          <p:cNvPr id="10" name="Text Box 31"/>
          <p:cNvSpPr txBox="1">
            <a:spLocks noChangeArrowheads="1"/>
          </p:cNvSpPr>
          <p:nvPr/>
        </p:nvSpPr>
        <p:spPr bwMode="auto">
          <a:xfrm>
            <a:off x="4061617" y="214418"/>
            <a:ext cx="2631110" cy="218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dirty="0">
                <a:solidFill>
                  <a:srgbClr val="000000"/>
                </a:solidFill>
                <a:latin typeface="Arial" charset="0"/>
              </a:rPr>
              <a:t>Nonpolar side chains; hydrophobic</a:t>
            </a:r>
          </a:p>
        </p:txBody>
      </p:sp>
      <p:sp>
        <p:nvSpPr>
          <p:cNvPr id="11" name="Text Box 31"/>
          <p:cNvSpPr txBox="1">
            <a:spLocks noChangeArrowheads="1"/>
          </p:cNvSpPr>
          <p:nvPr/>
        </p:nvSpPr>
        <p:spPr bwMode="auto">
          <a:xfrm>
            <a:off x="4093843" y="456674"/>
            <a:ext cx="1410577" cy="218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100" dirty="0">
                <a:solidFill>
                  <a:srgbClr val="000000"/>
                </a:solidFill>
                <a:latin typeface="Arial" charset="0"/>
              </a:rPr>
              <a:t>Side chain (R group)</a:t>
            </a:r>
          </a:p>
        </p:txBody>
      </p:sp>
      <p:cxnSp>
        <p:nvCxnSpPr>
          <p:cNvPr id="12" name="Straight Connector 11"/>
          <p:cNvCxnSpPr/>
          <p:nvPr/>
        </p:nvCxnSpPr>
        <p:spPr bwMode="auto">
          <a:xfrm>
            <a:off x="4677864" y="630011"/>
            <a:ext cx="101600" cy="762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Text Box 31"/>
          <p:cNvSpPr txBox="1">
            <a:spLocks noChangeArrowheads="1"/>
          </p:cNvSpPr>
          <p:nvPr/>
        </p:nvSpPr>
        <p:spPr bwMode="auto">
          <a:xfrm>
            <a:off x="4474843" y="1162339"/>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Glycine</a:t>
            </a: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Gly</a:t>
            </a:r>
            <a:r>
              <a:rPr lang="en-US" sz="1100" dirty="0">
                <a:solidFill>
                  <a:srgbClr val="000000"/>
                </a:solidFill>
                <a:latin typeface="Arial" charset="0"/>
              </a:rPr>
              <a:t> or G)</a:t>
            </a:r>
          </a:p>
        </p:txBody>
      </p:sp>
      <p:sp>
        <p:nvSpPr>
          <p:cNvPr id="14" name="Text Box 31"/>
          <p:cNvSpPr txBox="1">
            <a:spLocks noChangeArrowheads="1"/>
          </p:cNvSpPr>
          <p:nvPr/>
        </p:nvSpPr>
        <p:spPr bwMode="auto">
          <a:xfrm>
            <a:off x="5481318" y="1162339"/>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Alanine</a:t>
            </a: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Ala</a:t>
            </a:r>
            <a:r>
              <a:rPr lang="en-US" sz="1100" dirty="0">
                <a:solidFill>
                  <a:srgbClr val="000000"/>
                </a:solidFill>
                <a:latin typeface="Arial" charset="0"/>
              </a:rPr>
              <a:t> or A)</a:t>
            </a:r>
          </a:p>
        </p:txBody>
      </p:sp>
      <p:sp>
        <p:nvSpPr>
          <p:cNvPr id="15" name="Text Box 31"/>
          <p:cNvSpPr txBox="1">
            <a:spLocks noChangeArrowheads="1"/>
          </p:cNvSpPr>
          <p:nvPr/>
        </p:nvSpPr>
        <p:spPr bwMode="auto">
          <a:xfrm>
            <a:off x="6452868" y="1162339"/>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err="1">
                <a:solidFill>
                  <a:srgbClr val="000000"/>
                </a:solidFill>
                <a:latin typeface="Arial" charset="0"/>
              </a:rPr>
              <a:t>Valine</a:t>
            </a:r>
            <a:endParaRPr lang="en-US" sz="1100" dirty="0">
              <a:solidFill>
                <a:srgbClr val="000000"/>
              </a:solidFill>
              <a:latin typeface="Arial" charset="0"/>
            </a:endParaRPr>
          </a:p>
          <a:p>
            <a:pPr algn="ctr" eaLnBrk="0" hangingPunct="0">
              <a:lnSpc>
                <a:spcPct val="95000"/>
              </a:lnSpc>
            </a:pPr>
            <a:r>
              <a:rPr lang="en-US" sz="1100" dirty="0">
                <a:solidFill>
                  <a:srgbClr val="000000"/>
                </a:solidFill>
                <a:latin typeface="Arial" charset="0"/>
              </a:rPr>
              <a:t>(Val or V)</a:t>
            </a:r>
          </a:p>
        </p:txBody>
      </p:sp>
      <p:sp>
        <p:nvSpPr>
          <p:cNvPr id="16" name="Text Box 31"/>
          <p:cNvSpPr txBox="1">
            <a:spLocks noChangeArrowheads="1"/>
          </p:cNvSpPr>
          <p:nvPr/>
        </p:nvSpPr>
        <p:spPr bwMode="auto">
          <a:xfrm>
            <a:off x="7446643" y="1162339"/>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err="1">
                <a:solidFill>
                  <a:srgbClr val="000000"/>
                </a:solidFill>
                <a:latin typeface="Arial" charset="0"/>
              </a:rPr>
              <a:t>Leucine</a:t>
            </a:r>
            <a:endParaRPr lang="en-US" sz="1100" dirty="0">
              <a:solidFill>
                <a:srgbClr val="000000"/>
              </a:solidFill>
              <a:latin typeface="Arial" charset="0"/>
            </a:endParaRP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Leu</a:t>
            </a:r>
            <a:r>
              <a:rPr lang="en-US" sz="1100" dirty="0">
                <a:solidFill>
                  <a:srgbClr val="000000"/>
                </a:solidFill>
                <a:latin typeface="Arial" charset="0"/>
              </a:rPr>
              <a:t> or  L)</a:t>
            </a:r>
          </a:p>
        </p:txBody>
      </p:sp>
      <p:sp>
        <p:nvSpPr>
          <p:cNvPr id="17" name="Text Box 31"/>
          <p:cNvSpPr txBox="1">
            <a:spLocks noChangeArrowheads="1"/>
          </p:cNvSpPr>
          <p:nvPr/>
        </p:nvSpPr>
        <p:spPr bwMode="auto">
          <a:xfrm>
            <a:off x="8462643" y="1162339"/>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Isoleucine</a:t>
            </a:r>
          </a:p>
          <a:p>
            <a:pPr algn="ctr" eaLnBrk="0" hangingPunct="0">
              <a:lnSpc>
                <a:spcPct val="95000"/>
              </a:lnSpc>
            </a:pPr>
            <a:r>
              <a:rPr lang="en-US" sz="1100" dirty="0">
                <a:solidFill>
                  <a:srgbClr val="000000"/>
                </a:solidFill>
                <a:latin typeface="Arial" charset="0"/>
              </a:rPr>
              <a:t>(Ile or I)</a:t>
            </a:r>
          </a:p>
        </p:txBody>
      </p:sp>
      <p:sp>
        <p:nvSpPr>
          <p:cNvPr id="18" name="Text Box 31"/>
          <p:cNvSpPr txBox="1">
            <a:spLocks noChangeArrowheads="1"/>
          </p:cNvSpPr>
          <p:nvPr/>
        </p:nvSpPr>
        <p:spPr bwMode="auto">
          <a:xfrm>
            <a:off x="8272143" y="2561924"/>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err="1">
                <a:solidFill>
                  <a:srgbClr val="000000"/>
                </a:solidFill>
                <a:latin typeface="Arial" charset="0"/>
              </a:rPr>
              <a:t>Proline</a:t>
            </a:r>
            <a:endParaRPr lang="en-US" sz="1100" dirty="0">
              <a:solidFill>
                <a:srgbClr val="000000"/>
              </a:solidFill>
              <a:latin typeface="Arial" charset="0"/>
            </a:endParaRPr>
          </a:p>
          <a:p>
            <a:pPr algn="ctr" eaLnBrk="0" hangingPunct="0">
              <a:lnSpc>
                <a:spcPct val="95000"/>
              </a:lnSpc>
            </a:pPr>
            <a:r>
              <a:rPr lang="en-US" sz="1100" dirty="0">
                <a:solidFill>
                  <a:srgbClr val="000000"/>
                </a:solidFill>
                <a:latin typeface="Arial" charset="0"/>
              </a:rPr>
              <a:t>(Pro or P)</a:t>
            </a:r>
          </a:p>
        </p:txBody>
      </p:sp>
      <p:sp>
        <p:nvSpPr>
          <p:cNvPr id="19" name="Text Box 31"/>
          <p:cNvSpPr txBox="1">
            <a:spLocks noChangeArrowheads="1"/>
          </p:cNvSpPr>
          <p:nvPr/>
        </p:nvSpPr>
        <p:spPr bwMode="auto">
          <a:xfrm>
            <a:off x="6992618" y="2561924"/>
            <a:ext cx="84437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Tryptophan</a:t>
            </a: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Trp</a:t>
            </a:r>
            <a:r>
              <a:rPr lang="en-US" sz="1100" dirty="0">
                <a:solidFill>
                  <a:srgbClr val="000000"/>
                </a:solidFill>
                <a:latin typeface="Arial" charset="0"/>
              </a:rPr>
              <a:t> or W)</a:t>
            </a:r>
          </a:p>
        </p:txBody>
      </p:sp>
      <p:sp>
        <p:nvSpPr>
          <p:cNvPr id="20" name="Text Box 31"/>
          <p:cNvSpPr txBox="1">
            <a:spLocks noChangeArrowheads="1"/>
          </p:cNvSpPr>
          <p:nvPr/>
        </p:nvSpPr>
        <p:spPr bwMode="auto">
          <a:xfrm>
            <a:off x="5681343" y="2561924"/>
            <a:ext cx="9650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Phenylalanine</a:t>
            </a: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Phe</a:t>
            </a:r>
            <a:r>
              <a:rPr lang="en-US" sz="1100" dirty="0">
                <a:solidFill>
                  <a:srgbClr val="000000"/>
                </a:solidFill>
                <a:latin typeface="Arial" charset="0"/>
              </a:rPr>
              <a:t> or F)</a:t>
            </a:r>
          </a:p>
        </p:txBody>
      </p:sp>
      <p:sp>
        <p:nvSpPr>
          <p:cNvPr id="21" name="Text Box 31"/>
          <p:cNvSpPr txBox="1">
            <a:spLocks noChangeArrowheads="1"/>
          </p:cNvSpPr>
          <p:nvPr/>
        </p:nvSpPr>
        <p:spPr bwMode="auto">
          <a:xfrm>
            <a:off x="4452618" y="2561924"/>
            <a:ext cx="9650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Methionine</a:t>
            </a:r>
          </a:p>
          <a:p>
            <a:pPr algn="ctr" eaLnBrk="0" hangingPunct="0">
              <a:lnSpc>
                <a:spcPct val="95000"/>
              </a:lnSpc>
            </a:pPr>
            <a:r>
              <a:rPr lang="en-US" sz="1100" dirty="0">
                <a:solidFill>
                  <a:srgbClr val="000000"/>
                </a:solidFill>
                <a:latin typeface="Arial" charset="0"/>
              </a:rPr>
              <a:t>(Met or M)</a:t>
            </a:r>
          </a:p>
        </p:txBody>
      </p:sp>
      <p:sp>
        <p:nvSpPr>
          <p:cNvPr id="22" name="Text Box 31"/>
          <p:cNvSpPr txBox="1">
            <a:spLocks noChangeArrowheads="1"/>
          </p:cNvSpPr>
          <p:nvPr/>
        </p:nvSpPr>
        <p:spPr bwMode="auto">
          <a:xfrm>
            <a:off x="4061505" y="2919294"/>
            <a:ext cx="2418111" cy="218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dirty="0">
                <a:solidFill>
                  <a:srgbClr val="000000"/>
                </a:solidFill>
                <a:latin typeface="Arial" charset="0"/>
              </a:rPr>
              <a:t>Polar side chains; hydrophilic</a:t>
            </a:r>
          </a:p>
        </p:txBody>
      </p:sp>
      <p:sp>
        <p:nvSpPr>
          <p:cNvPr id="23" name="Text Box 31"/>
          <p:cNvSpPr txBox="1">
            <a:spLocks noChangeArrowheads="1"/>
          </p:cNvSpPr>
          <p:nvPr/>
        </p:nvSpPr>
        <p:spPr bwMode="auto">
          <a:xfrm>
            <a:off x="4061505" y="4508448"/>
            <a:ext cx="3274464" cy="218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200" dirty="0">
                <a:solidFill>
                  <a:srgbClr val="000000"/>
                </a:solidFill>
                <a:latin typeface="Arial" charset="0"/>
              </a:rPr>
              <a:t>Electrically charged side chains; hydrophilic</a:t>
            </a:r>
          </a:p>
        </p:txBody>
      </p:sp>
      <p:sp>
        <p:nvSpPr>
          <p:cNvPr id="24" name="Text Box 31"/>
          <p:cNvSpPr txBox="1">
            <a:spLocks noChangeArrowheads="1"/>
          </p:cNvSpPr>
          <p:nvPr/>
        </p:nvSpPr>
        <p:spPr bwMode="auto">
          <a:xfrm>
            <a:off x="4293689" y="6306616"/>
            <a:ext cx="926736"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Aspartic acid</a:t>
            </a:r>
          </a:p>
          <a:p>
            <a:pPr algn="ctr" eaLnBrk="0" hangingPunct="0">
              <a:lnSpc>
                <a:spcPct val="95000"/>
              </a:lnSpc>
            </a:pPr>
            <a:r>
              <a:rPr lang="en-US" sz="1100" dirty="0">
                <a:solidFill>
                  <a:srgbClr val="000000"/>
                </a:solidFill>
                <a:latin typeface="Arial" charset="0"/>
              </a:rPr>
              <a:t>(Asp or D)</a:t>
            </a:r>
          </a:p>
        </p:txBody>
      </p:sp>
      <p:sp>
        <p:nvSpPr>
          <p:cNvPr id="25" name="Text Box 31"/>
          <p:cNvSpPr txBox="1">
            <a:spLocks noChangeArrowheads="1"/>
          </p:cNvSpPr>
          <p:nvPr/>
        </p:nvSpPr>
        <p:spPr bwMode="auto">
          <a:xfrm>
            <a:off x="5301958" y="6306616"/>
            <a:ext cx="989865"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Glutamic acid</a:t>
            </a: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Glu</a:t>
            </a:r>
            <a:r>
              <a:rPr lang="en-US" sz="1100" dirty="0">
                <a:solidFill>
                  <a:srgbClr val="000000"/>
                </a:solidFill>
                <a:latin typeface="Arial" charset="0"/>
              </a:rPr>
              <a:t> or E)</a:t>
            </a:r>
          </a:p>
        </p:txBody>
      </p:sp>
      <p:sp>
        <p:nvSpPr>
          <p:cNvPr id="26" name="Text Box 31"/>
          <p:cNvSpPr txBox="1">
            <a:spLocks noChangeArrowheads="1"/>
          </p:cNvSpPr>
          <p:nvPr/>
        </p:nvSpPr>
        <p:spPr bwMode="auto">
          <a:xfrm>
            <a:off x="6480974" y="6306616"/>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Lysine</a:t>
            </a:r>
          </a:p>
          <a:p>
            <a:pPr algn="ctr" eaLnBrk="0" hangingPunct="0">
              <a:lnSpc>
                <a:spcPct val="95000"/>
              </a:lnSpc>
            </a:pPr>
            <a:r>
              <a:rPr lang="en-US" sz="1100" dirty="0">
                <a:solidFill>
                  <a:srgbClr val="000000"/>
                </a:solidFill>
                <a:latin typeface="Arial" charset="0"/>
              </a:rPr>
              <a:t>(Lys or K)</a:t>
            </a:r>
          </a:p>
        </p:txBody>
      </p:sp>
      <p:sp>
        <p:nvSpPr>
          <p:cNvPr id="27" name="Text Box 31"/>
          <p:cNvSpPr txBox="1">
            <a:spLocks noChangeArrowheads="1"/>
          </p:cNvSpPr>
          <p:nvPr/>
        </p:nvSpPr>
        <p:spPr bwMode="auto">
          <a:xfrm>
            <a:off x="7350687" y="6306616"/>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Arginine</a:t>
            </a: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Arg</a:t>
            </a:r>
            <a:r>
              <a:rPr lang="en-US" sz="1100" dirty="0">
                <a:solidFill>
                  <a:srgbClr val="000000"/>
                </a:solidFill>
                <a:latin typeface="Arial" charset="0"/>
              </a:rPr>
              <a:t> or R)</a:t>
            </a:r>
          </a:p>
        </p:txBody>
      </p:sp>
      <p:sp>
        <p:nvSpPr>
          <p:cNvPr id="28" name="Text Box 31"/>
          <p:cNvSpPr txBox="1">
            <a:spLocks noChangeArrowheads="1"/>
          </p:cNvSpPr>
          <p:nvPr/>
        </p:nvSpPr>
        <p:spPr bwMode="auto">
          <a:xfrm>
            <a:off x="8209515" y="6306616"/>
            <a:ext cx="822545"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err="1">
                <a:solidFill>
                  <a:srgbClr val="000000"/>
                </a:solidFill>
                <a:latin typeface="Arial" charset="0"/>
              </a:rPr>
              <a:t>Histidine</a:t>
            </a:r>
            <a:endParaRPr lang="en-US" sz="1100" dirty="0">
              <a:solidFill>
                <a:srgbClr val="000000"/>
              </a:solidFill>
              <a:latin typeface="Arial" charset="0"/>
            </a:endParaRPr>
          </a:p>
          <a:p>
            <a:pPr algn="ctr" eaLnBrk="0" hangingPunct="0">
              <a:lnSpc>
                <a:spcPct val="95000"/>
              </a:lnSpc>
            </a:pPr>
            <a:r>
              <a:rPr lang="en-US" sz="1100" dirty="0">
                <a:solidFill>
                  <a:srgbClr val="000000"/>
                </a:solidFill>
                <a:latin typeface="Arial" charset="0"/>
              </a:rPr>
              <a:t>(His or H)</a:t>
            </a:r>
          </a:p>
        </p:txBody>
      </p:sp>
      <p:sp>
        <p:nvSpPr>
          <p:cNvPr id="29" name="Text Box 31"/>
          <p:cNvSpPr txBox="1">
            <a:spLocks noChangeArrowheads="1"/>
          </p:cNvSpPr>
          <p:nvPr/>
        </p:nvSpPr>
        <p:spPr bwMode="auto">
          <a:xfrm>
            <a:off x="8646163" y="4136448"/>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Glutamine</a:t>
            </a: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Gln</a:t>
            </a:r>
            <a:r>
              <a:rPr lang="en-US" sz="1100" dirty="0">
                <a:solidFill>
                  <a:srgbClr val="000000"/>
                </a:solidFill>
                <a:latin typeface="Arial" charset="0"/>
              </a:rPr>
              <a:t> or Q)</a:t>
            </a:r>
          </a:p>
        </p:txBody>
      </p:sp>
      <p:sp>
        <p:nvSpPr>
          <p:cNvPr id="30" name="Text Box 31"/>
          <p:cNvSpPr txBox="1">
            <a:spLocks noChangeArrowheads="1"/>
          </p:cNvSpPr>
          <p:nvPr/>
        </p:nvSpPr>
        <p:spPr bwMode="auto">
          <a:xfrm>
            <a:off x="4281635" y="5016449"/>
            <a:ext cx="2027117" cy="218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Acidic (negatively charged)</a:t>
            </a:r>
          </a:p>
        </p:txBody>
      </p:sp>
      <p:sp>
        <p:nvSpPr>
          <p:cNvPr id="31" name="Text Box 31"/>
          <p:cNvSpPr txBox="1">
            <a:spLocks noChangeArrowheads="1"/>
          </p:cNvSpPr>
          <p:nvPr/>
        </p:nvSpPr>
        <p:spPr bwMode="auto">
          <a:xfrm>
            <a:off x="6796231" y="4677782"/>
            <a:ext cx="2027117" cy="218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200" dirty="0">
                <a:solidFill>
                  <a:srgbClr val="000000"/>
                </a:solidFill>
                <a:latin typeface="Arial" charset="0"/>
              </a:rPr>
              <a:t>Basic (positively charged)</a:t>
            </a:r>
          </a:p>
        </p:txBody>
      </p:sp>
      <p:sp>
        <p:nvSpPr>
          <p:cNvPr id="32" name="Left Brace 31"/>
          <p:cNvSpPr/>
          <p:nvPr/>
        </p:nvSpPr>
        <p:spPr bwMode="auto">
          <a:xfrm rot="5400000">
            <a:off x="7733268" y="3581702"/>
            <a:ext cx="118540" cy="2671234"/>
          </a:xfrm>
          <a:prstGeom prst="leftBrace">
            <a:avLst>
              <a:gd name="adj1" fmla="val 77778"/>
              <a:gd name="adj2" fmla="val 50000"/>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33" name="Left Brace 32"/>
          <p:cNvSpPr/>
          <p:nvPr/>
        </p:nvSpPr>
        <p:spPr bwMode="auto">
          <a:xfrm rot="5400000">
            <a:off x="5216549" y="4396616"/>
            <a:ext cx="118540" cy="1727205"/>
          </a:xfrm>
          <a:prstGeom prst="leftBrace">
            <a:avLst>
              <a:gd name="adj1" fmla="val 77778"/>
              <a:gd name="adj2" fmla="val 50000"/>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34" name="Text Box 31"/>
          <p:cNvSpPr txBox="1">
            <a:spLocks noChangeArrowheads="1"/>
          </p:cNvSpPr>
          <p:nvPr/>
        </p:nvSpPr>
        <p:spPr bwMode="auto">
          <a:xfrm>
            <a:off x="7757167" y="4136448"/>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Asparagine</a:t>
            </a: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Asn</a:t>
            </a:r>
            <a:r>
              <a:rPr lang="en-US" sz="1100" dirty="0">
                <a:solidFill>
                  <a:srgbClr val="000000"/>
                </a:solidFill>
                <a:latin typeface="Arial" charset="0"/>
              </a:rPr>
              <a:t> or N)</a:t>
            </a:r>
          </a:p>
        </p:txBody>
      </p:sp>
      <p:sp>
        <p:nvSpPr>
          <p:cNvPr id="35" name="Text Box 31"/>
          <p:cNvSpPr txBox="1">
            <a:spLocks noChangeArrowheads="1"/>
          </p:cNvSpPr>
          <p:nvPr/>
        </p:nvSpPr>
        <p:spPr bwMode="auto">
          <a:xfrm>
            <a:off x="6859700" y="4136448"/>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Tyrosine</a:t>
            </a:r>
          </a:p>
          <a:p>
            <a:pPr algn="ctr" eaLnBrk="0" hangingPunct="0">
              <a:lnSpc>
                <a:spcPct val="95000"/>
              </a:lnSpc>
            </a:pPr>
            <a:r>
              <a:rPr lang="en-US" sz="1100" dirty="0">
                <a:solidFill>
                  <a:srgbClr val="000000"/>
                </a:solidFill>
                <a:latin typeface="Arial" charset="0"/>
              </a:rPr>
              <a:t>(Tyr or Y)</a:t>
            </a:r>
          </a:p>
        </p:txBody>
      </p:sp>
      <p:sp>
        <p:nvSpPr>
          <p:cNvPr id="36" name="Text Box 31"/>
          <p:cNvSpPr txBox="1">
            <a:spLocks noChangeArrowheads="1"/>
          </p:cNvSpPr>
          <p:nvPr/>
        </p:nvSpPr>
        <p:spPr bwMode="auto">
          <a:xfrm>
            <a:off x="6017266" y="4136448"/>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Cysteine</a:t>
            </a: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Cys</a:t>
            </a:r>
            <a:r>
              <a:rPr lang="en-US" sz="1100" dirty="0">
                <a:solidFill>
                  <a:srgbClr val="000000"/>
                </a:solidFill>
                <a:latin typeface="Arial" charset="0"/>
              </a:rPr>
              <a:t> or C)</a:t>
            </a:r>
          </a:p>
        </p:txBody>
      </p:sp>
      <p:sp>
        <p:nvSpPr>
          <p:cNvPr id="37" name="Text Box 31"/>
          <p:cNvSpPr txBox="1">
            <a:spLocks noChangeArrowheads="1"/>
          </p:cNvSpPr>
          <p:nvPr/>
        </p:nvSpPr>
        <p:spPr bwMode="auto">
          <a:xfrm>
            <a:off x="5098636" y="4136448"/>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Threonine</a:t>
            </a: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Thr</a:t>
            </a:r>
            <a:r>
              <a:rPr lang="en-US" sz="1100" dirty="0">
                <a:solidFill>
                  <a:srgbClr val="000000"/>
                </a:solidFill>
                <a:latin typeface="Arial" charset="0"/>
              </a:rPr>
              <a:t> or T)</a:t>
            </a:r>
          </a:p>
        </p:txBody>
      </p:sp>
      <p:sp>
        <p:nvSpPr>
          <p:cNvPr id="38" name="Text Box 31"/>
          <p:cNvSpPr txBox="1">
            <a:spLocks noChangeArrowheads="1"/>
          </p:cNvSpPr>
          <p:nvPr/>
        </p:nvSpPr>
        <p:spPr bwMode="auto">
          <a:xfrm>
            <a:off x="4222336" y="4136448"/>
            <a:ext cx="761821" cy="4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100" dirty="0">
                <a:solidFill>
                  <a:srgbClr val="000000"/>
                </a:solidFill>
                <a:latin typeface="Arial" charset="0"/>
              </a:rPr>
              <a:t>Serine</a:t>
            </a:r>
          </a:p>
          <a:p>
            <a:pPr algn="ctr" eaLnBrk="0" hangingPunct="0">
              <a:lnSpc>
                <a:spcPct val="95000"/>
              </a:lnSpc>
            </a:pPr>
            <a:r>
              <a:rPr lang="en-US" sz="1100" dirty="0">
                <a:solidFill>
                  <a:srgbClr val="000000"/>
                </a:solidFill>
                <a:latin typeface="Arial" charset="0"/>
              </a:rPr>
              <a:t>(</a:t>
            </a:r>
            <a:r>
              <a:rPr lang="en-US" sz="1100" dirty="0" err="1">
                <a:solidFill>
                  <a:srgbClr val="000000"/>
                </a:solidFill>
                <a:latin typeface="Arial" charset="0"/>
              </a:rPr>
              <a:t>Ser</a:t>
            </a:r>
            <a:r>
              <a:rPr lang="en-US" sz="1100" dirty="0">
                <a:solidFill>
                  <a:srgbClr val="000000"/>
                </a:solidFill>
                <a:latin typeface="Arial" charset="0"/>
              </a:rPr>
              <a:t> or S)</a:t>
            </a:r>
          </a:p>
        </p:txBody>
      </p:sp>
      <p:sp>
        <p:nvSpPr>
          <p:cNvPr id="2" name="Slide Number Placeholder 1">
            <a:extLst>
              <a:ext uri="{FF2B5EF4-FFF2-40B4-BE49-F238E27FC236}">
                <a16:creationId xmlns="" xmlns:a16="http://schemas.microsoft.com/office/drawing/2014/main" id="{9D0879E3-2A26-A24F-B1E6-05578CEC2493}"/>
              </a:ext>
            </a:extLst>
          </p:cNvPr>
          <p:cNvSpPr>
            <a:spLocks noGrp="1"/>
          </p:cNvSpPr>
          <p:nvPr>
            <p:ph type="sldNum" sz="quarter" idx="12"/>
          </p:nvPr>
        </p:nvSpPr>
        <p:spPr/>
        <p:txBody>
          <a:bodyPr/>
          <a:lstStyle/>
          <a:p>
            <a:fld id="{8A7A6979-0714-4377-B894-6BE4C2D6E202}" type="slidenum">
              <a:rPr lang="en-US" smtClean="0"/>
              <a:pPr/>
              <a:t>47</a:t>
            </a:fld>
            <a:endParaRPr lang="en-US" dirty="0"/>
          </a:p>
        </p:txBody>
      </p:sp>
      <p:sp>
        <p:nvSpPr>
          <p:cNvPr id="4" name="矩形 3"/>
          <p:cNvSpPr/>
          <p:nvPr/>
        </p:nvSpPr>
        <p:spPr>
          <a:xfrm>
            <a:off x="1201897" y="1162339"/>
            <a:ext cx="2031325" cy="507831"/>
          </a:xfrm>
          <a:prstGeom prst="rect">
            <a:avLst/>
          </a:prstGeom>
        </p:spPr>
        <p:txBody>
          <a:bodyPr wrap="none">
            <a:spAutoFit/>
          </a:bodyPr>
          <a:lstStyle/>
          <a:p>
            <a:pPr>
              <a:lnSpc>
                <a:spcPct val="150000"/>
              </a:lnSpc>
            </a:pPr>
            <a:r>
              <a:rPr lang="zh-CN" altLang="en-US">
                <a:solidFill>
                  <a:schemeClr val="bg1"/>
                </a:solidFill>
              </a:rPr>
              <a:t>非极性疏水氨基酸</a:t>
            </a:r>
            <a:endParaRPr lang="en-US" altLang="zh-CN" dirty="0">
              <a:solidFill>
                <a:schemeClr val="bg1"/>
              </a:solidFill>
            </a:endParaRPr>
          </a:p>
        </p:txBody>
      </p:sp>
      <p:sp>
        <p:nvSpPr>
          <p:cNvPr id="5" name="矩形 4"/>
          <p:cNvSpPr/>
          <p:nvPr/>
        </p:nvSpPr>
        <p:spPr>
          <a:xfrm>
            <a:off x="971064" y="3628617"/>
            <a:ext cx="2492990" cy="507831"/>
          </a:xfrm>
          <a:prstGeom prst="rect">
            <a:avLst/>
          </a:prstGeom>
        </p:spPr>
        <p:txBody>
          <a:bodyPr wrap="none">
            <a:spAutoFit/>
          </a:bodyPr>
          <a:lstStyle/>
          <a:p>
            <a:pPr>
              <a:lnSpc>
                <a:spcPct val="150000"/>
              </a:lnSpc>
            </a:pPr>
            <a:r>
              <a:rPr lang="zh-CN" altLang="en-US">
                <a:solidFill>
                  <a:schemeClr val="bg1"/>
                </a:solidFill>
              </a:rPr>
              <a:t>极性不带电亲水氨基酸</a:t>
            </a:r>
            <a:endParaRPr lang="en-US" altLang="zh-CN" dirty="0">
              <a:solidFill>
                <a:schemeClr val="bg1"/>
              </a:solidFill>
            </a:endParaRPr>
          </a:p>
        </p:txBody>
      </p:sp>
      <p:sp>
        <p:nvSpPr>
          <p:cNvPr id="6" name="矩形 5"/>
          <p:cNvSpPr/>
          <p:nvPr/>
        </p:nvSpPr>
        <p:spPr>
          <a:xfrm>
            <a:off x="1188650" y="5553965"/>
            <a:ext cx="2262158" cy="507831"/>
          </a:xfrm>
          <a:prstGeom prst="rect">
            <a:avLst/>
          </a:prstGeom>
        </p:spPr>
        <p:txBody>
          <a:bodyPr wrap="none">
            <a:spAutoFit/>
          </a:bodyPr>
          <a:lstStyle/>
          <a:p>
            <a:pPr>
              <a:lnSpc>
                <a:spcPct val="150000"/>
              </a:lnSpc>
            </a:pPr>
            <a:r>
              <a:rPr lang="zh-CN" altLang="en-US">
                <a:solidFill>
                  <a:schemeClr val="bg1"/>
                </a:solidFill>
              </a:rPr>
              <a:t>极性带电亲水氨基酸</a:t>
            </a:r>
            <a:endParaRPr lang="en-US" altLang="zh-CN" dirty="0">
              <a:solidFill>
                <a:schemeClr val="bg1"/>
              </a:solidFill>
            </a:endParaRPr>
          </a:p>
        </p:txBody>
      </p:sp>
    </p:spTree>
    <p:extLst>
      <p:ext uri="{BB962C8B-B14F-4D97-AF65-F5344CB8AC3E}">
        <p14:creationId xmlns:p14="http://schemas.microsoft.com/office/powerpoint/2010/main" val="1417141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Content Placeholder 2"/>
          <p:cNvSpPr txBox="1">
            <a:spLocks/>
          </p:cNvSpPr>
          <p:nvPr/>
        </p:nvSpPr>
        <p:spPr>
          <a:xfrm>
            <a:off x="259167" y="2105809"/>
            <a:ext cx="5972110" cy="2668154"/>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342900" indent="-342900" algn="just">
              <a:lnSpc>
                <a:spcPct val="150000"/>
              </a:lnSpc>
              <a:buClr>
                <a:schemeClr val="bg1"/>
              </a:buClr>
              <a:buFont typeface="Wingdings" pitchFamily="2" charset="2"/>
              <a:buChar char="v"/>
            </a:pPr>
            <a:r>
              <a:rPr lang="en-US" sz="2400" dirty="0">
                <a:solidFill>
                  <a:schemeClr val="bg1"/>
                </a:solidFill>
                <a:latin typeface="Arial" panose="020B0604020202020204" pitchFamily="34" charset="0"/>
                <a:cs typeface="Arial" panose="020B0604020202020204" pitchFamily="34" charset="0"/>
              </a:rPr>
              <a:t>Amino acids are linked by covalent bonds called </a:t>
            </a:r>
            <a:r>
              <a:rPr lang="en-US" sz="2400" b="1" dirty="0">
                <a:solidFill>
                  <a:schemeClr val="bg1"/>
                </a:solidFill>
                <a:latin typeface="Arial" panose="020B0604020202020204" pitchFamily="34" charset="0"/>
                <a:cs typeface="Arial" panose="020B0604020202020204" pitchFamily="34" charset="0"/>
              </a:rPr>
              <a:t>peptide bonds</a:t>
            </a:r>
            <a:r>
              <a:rPr lang="zh-CN" altLang="en-US" sz="2400" b="1" dirty="0">
                <a:solidFill>
                  <a:schemeClr val="bg1"/>
                </a:solidFill>
                <a:latin typeface="Arial" panose="020B0604020202020204" pitchFamily="34" charset="0"/>
                <a:cs typeface="Arial" panose="020B0604020202020204" pitchFamily="34" charset="0"/>
              </a:rPr>
              <a:t>（肽键）</a:t>
            </a:r>
            <a:endParaRPr lang="en-US" sz="2400" b="1" dirty="0">
              <a:solidFill>
                <a:schemeClr val="bg1"/>
              </a:solidFill>
              <a:latin typeface="Arial" panose="020B0604020202020204" pitchFamily="34" charset="0"/>
              <a:cs typeface="Arial" panose="020B0604020202020204" pitchFamily="34" charset="0"/>
            </a:endParaRPr>
          </a:p>
          <a:p>
            <a:pPr marL="342900" indent="-342900" algn="just">
              <a:lnSpc>
                <a:spcPct val="150000"/>
              </a:lnSpc>
              <a:buClr>
                <a:schemeClr val="bg1"/>
              </a:buClr>
              <a:buFont typeface="Wingdings" pitchFamily="2" charset="2"/>
              <a:buChar char="v"/>
            </a:pPr>
            <a:r>
              <a:rPr lang="zh-CN" altLang="en-US" sz="2400" dirty="0">
                <a:solidFill>
                  <a:schemeClr val="bg1"/>
                </a:solidFill>
                <a:latin typeface="Arial" panose="020B0604020202020204" pitchFamily="34" charset="0"/>
                <a:cs typeface="Arial" panose="020B0604020202020204" pitchFamily="34" charset="0"/>
              </a:rPr>
              <a:t>多肽由几个到几千个氨基酸形成</a:t>
            </a:r>
            <a:endParaRPr lang="en-US" altLang="zh-CN" sz="2400" dirty="0">
              <a:solidFill>
                <a:schemeClr val="bg1"/>
              </a:solidFill>
              <a:latin typeface="Arial" panose="020B0604020202020204" pitchFamily="34" charset="0"/>
              <a:cs typeface="Arial" panose="020B0604020202020204" pitchFamily="34" charset="0"/>
            </a:endParaRPr>
          </a:p>
          <a:p>
            <a:pPr marL="342900" indent="-342900" algn="just">
              <a:lnSpc>
                <a:spcPct val="150000"/>
              </a:lnSpc>
              <a:buClr>
                <a:schemeClr val="bg1"/>
              </a:buClr>
              <a:buFont typeface="Wingdings" pitchFamily="2" charset="2"/>
              <a:buChar char="v"/>
            </a:pPr>
            <a:r>
              <a:rPr lang="zh-CN" altLang="en-US" sz="2400" dirty="0">
                <a:solidFill>
                  <a:schemeClr val="bg1"/>
                </a:solidFill>
                <a:latin typeface="Arial" panose="020B0604020202020204" pitchFamily="34" charset="0"/>
                <a:cs typeface="Arial" panose="020B0604020202020204" pitchFamily="34" charset="0"/>
              </a:rPr>
              <a:t>每一种多肽会有唯一的氨基酸序列</a:t>
            </a:r>
            <a:endParaRPr lang="en-US" sz="2400" dirty="0">
              <a:solidFill>
                <a:schemeClr val="bg1"/>
              </a:solidFill>
              <a:latin typeface="Arial" panose="020B0604020202020204" pitchFamily="34" charset="0"/>
              <a:cs typeface="Arial" panose="020B0604020202020204" pitchFamily="34" charset="0"/>
            </a:endParaRPr>
          </a:p>
        </p:txBody>
      </p:sp>
      <p:pic>
        <p:nvPicPr>
          <p:cNvPr id="40" name="Picture 39" descr="05_15_PolypeptideChain-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570" y="221198"/>
            <a:ext cx="5504688" cy="6437376"/>
          </a:xfrm>
          <a:prstGeom prst="rect">
            <a:avLst/>
          </a:prstGeom>
        </p:spPr>
      </p:pic>
      <p:sp>
        <p:nvSpPr>
          <p:cNvPr id="41" name="Text Box 31"/>
          <p:cNvSpPr txBox="1">
            <a:spLocks noChangeArrowheads="1"/>
          </p:cNvSpPr>
          <p:nvPr/>
        </p:nvSpPr>
        <p:spPr bwMode="auto">
          <a:xfrm>
            <a:off x="7158858" y="2759645"/>
            <a:ext cx="1770890" cy="313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800" dirty="0">
                <a:solidFill>
                  <a:srgbClr val="000000"/>
                </a:solidFill>
                <a:latin typeface="Arial" charset="0"/>
              </a:rPr>
              <a:t>Peptide bond</a:t>
            </a:r>
          </a:p>
        </p:txBody>
      </p:sp>
      <p:sp>
        <p:nvSpPr>
          <p:cNvPr id="42" name="Text Box 31"/>
          <p:cNvSpPr txBox="1">
            <a:spLocks noChangeArrowheads="1"/>
          </p:cNvSpPr>
          <p:nvPr/>
        </p:nvSpPr>
        <p:spPr bwMode="auto">
          <a:xfrm>
            <a:off x="9719245" y="3370524"/>
            <a:ext cx="1688958" cy="675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New peptide</a:t>
            </a:r>
          </a:p>
          <a:p>
            <a:pPr eaLnBrk="0" hangingPunct="0">
              <a:lnSpc>
                <a:spcPct val="95000"/>
              </a:lnSpc>
            </a:pPr>
            <a:r>
              <a:rPr lang="en-US" sz="1800" dirty="0">
                <a:solidFill>
                  <a:srgbClr val="000000"/>
                </a:solidFill>
                <a:latin typeface="Arial" charset="0"/>
              </a:rPr>
              <a:t>bond forming</a:t>
            </a:r>
          </a:p>
        </p:txBody>
      </p:sp>
      <p:sp>
        <p:nvSpPr>
          <p:cNvPr id="43" name="Text Box 31"/>
          <p:cNvSpPr txBox="1">
            <a:spLocks noChangeArrowheads="1"/>
          </p:cNvSpPr>
          <p:nvPr/>
        </p:nvSpPr>
        <p:spPr bwMode="auto">
          <a:xfrm>
            <a:off x="9992353" y="2981320"/>
            <a:ext cx="569216" cy="32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800" dirty="0">
                <a:solidFill>
                  <a:srgbClr val="FFFFFF"/>
                </a:solidFill>
                <a:latin typeface="Arial" charset="0"/>
              </a:rPr>
              <a:t>H</a:t>
            </a:r>
            <a:r>
              <a:rPr lang="en-US" sz="1800" baseline="-25000" dirty="0">
                <a:solidFill>
                  <a:srgbClr val="FFFFFF"/>
                </a:solidFill>
                <a:latin typeface="Arial" charset="0"/>
              </a:rPr>
              <a:t>2</a:t>
            </a:r>
            <a:r>
              <a:rPr lang="en-US" sz="1800" dirty="0">
                <a:solidFill>
                  <a:srgbClr val="FFFFFF"/>
                </a:solidFill>
                <a:latin typeface="Arial" charset="0"/>
              </a:rPr>
              <a:t>O</a:t>
            </a:r>
          </a:p>
        </p:txBody>
      </p:sp>
      <p:sp>
        <p:nvSpPr>
          <p:cNvPr id="44" name="Text Box 31"/>
          <p:cNvSpPr txBox="1">
            <a:spLocks noChangeArrowheads="1"/>
          </p:cNvSpPr>
          <p:nvPr/>
        </p:nvSpPr>
        <p:spPr bwMode="auto">
          <a:xfrm>
            <a:off x="6325876" y="3875805"/>
            <a:ext cx="808185" cy="675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Side</a:t>
            </a:r>
          </a:p>
          <a:p>
            <a:pPr eaLnBrk="0" hangingPunct="0">
              <a:lnSpc>
                <a:spcPct val="95000"/>
              </a:lnSpc>
            </a:pPr>
            <a:r>
              <a:rPr lang="en-US" sz="1800" dirty="0">
                <a:solidFill>
                  <a:srgbClr val="000000"/>
                </a:solidFill>
                <a:latin typeface="Arial" charset="0"/>
              </a:rPr>
              <a:t>chains</a:t>
            </a:r>
          </a:p>
        </p:txBody>
      </p:sp>
      <p:sp>
        <p:nvSpPr>
          <p:cNvPr id="45" name="Text Box 31"/>
          <p:cNvSpPr txBox="1">
            <a:spLocks noChangeArrowheads="1"/>
          </p:cNvSpPr>
          <p:nvPr/>
        </p:nvSpPr>
        <p:spPr bwMode="auto">
          <a:xfrm>
            <a:off x="6448777" y="5070726"/>
            <a:ext cx="685285" cy="675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Back-</a:t>
            </a:r>
          </a:p>
          <a:p>
            <a:pPr eaLnBrk="0" hangingPunct="0">
              <a:lnSpc>
                <a:spcPct val="95000"/>
              </a:lnSpc>
            </a:pPr>
            <a:r>
              <a:rPr lang="en-US" sz="1800" dirty="0">
                <a:solidFill>
                  <a:srgbClr val="000000"/>
                </a:solidFill>
                <a:latin typeface="Arial" charset="0"/>
              </a:rPr>
              <a:t>bone</a:t>
            </a:r>
          </a:p>
        </p:txBody>
      </p:sp>
      <p:sp>
        <p:nvSpPr>
          <p:cNvPr id="46" name="Left Brace 45"/>
          <p:cNvSpPr/>
          <p:nvPr/>
        </p:nvSpPr>
        <p:spPr bwMode="auto">
          <a:xfrm>
            <a:off x="7093099" y="3500059"/>
            <a:ext cx="184346" cy="1338314"/>
          </a:xfrm>
          <a:prstGeom prst="leftBrace">
            <a:avLst>
              <a:gd name="adj1" fmla="val 80076"/>
              <a:gd name="adj2" fmla="val 50000"/>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47" name="Left Brace 46"/>
          <p:cNvSpPr/>
          <p:nvPr/>
        </p:nvSpPr>
        <p:spPr bwMode="auto">
          <a:xfrm>
            <a:off x="7093099" y="4940793"/>
            <a:ext cx="184346" cy="928627"/>
          </a:xfrm>
          <a:prstGeom prst="leftBrace">
            <a:avLst>
              <a:gd name="adj1" fmla="val 80076"/>
              <a:gd name="adj2" fmla="val 50000"/>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48" name="Text Box 31"/>
          <p:cNvSpPr txBox="1">
            <a:spLocks noChangeArrowheads="1"/>
          </p:cNvSpPr>
          <p:nvPr/>
        </p:nvSpPr>
        <p:spPr bwMode="auto">
          <a:xfrm>
            <a:off x="7623142" y="6094947"/>
            <a:ext cx="1422679" cy="675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Amino end</a:t>
            </a:r>
          </a:p>
          <a:p>
            <a:pPr eaLnBrk="0" hangingPunct="0">
              <a:lnSpc>
                <a:spcPct val="95000"/>
              </a:lnSpc>
            </a:pPr>
            <a:r>
              <a:rPr lang="en-US" sz="1800" dirty="0">
                <a:solidFill>
                  <a:srgbClr val="000000"/>
                </a:solidFill>
                <a:latin typeface="Arial" charset="0"/>
              </a:rPr>
              <a:t>(N-terminus)</a:t>
            </a:r>
          </a:p>
        </p:txBody>
      </p:sp>
      <p:sp>
        <p:nvSpPr>
          <p:cNvPr id="49" name="Text Box 31"/>
          <p:cNvSpPr txBox="1">
            <a:spLocks noChangeArrowheads="1"/>
          </p:cNvSpPr>
          <p:nvPr/>
        </p:nvSpPr>
        <p:spPr bwMode="auto">
          <a:xfrm>
            <a:off x="9104752" y="6003004"/>
            <a:ext cx="958393" cy="573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800" dirty="0">
                <a:solidFill>
                  <a:srgbClr val="000000"/>
                </a:solidFill>
                <a:latin typeface="Arial" charset="0"/>
              </a:rPr>
              <a:t>Peptide</a:t>
            </a:r>
          </a:p>
          <a:p>
            <a:pPr algn="ctr" eaLnBrk="0" hangingPunct="0">
              <a:lnSpc>
                <a:spcPct val="95000"/>
              </a:lnSpc>
            </a:pPr>
            <a:r>
              <a:rPr lang="en-US" sz="1800" dirty="0">
                <a:solidFill>
                  <a:srgbClr val="000000"/>
                </a:solidFill>
                <a:latin typeface="Arial" charset="0"/>
              </a:rPr>
              <a:t>bond</a:t>
            </a:r>
          </a:p>
        </p:txBody>
      </p:sp>
      <p:sp>
        <p:nvSpPr>
          <p:cNvPr id="50" name="Text Box 31"/>
          <p:cNvSpPr txBox="1">
            <a:spLocks noChangeArrowheads="1"/>
          </p:cNvSpPr>
          <p:nvPr/>
        </p:nvSpPr>
        <p:spPr bwMode="auto">
          <a:xfrm>
            <a:off x="10333740" y="6094947"/>
            <a:ext cx="1547283" cy="675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Carboxyl end</a:t>
            </a:r>
          </a:p>
          <a:p>
            <a:pPr eaLnBrk="0" hangingPunct="0">
              <a:lnSpc>
                <a:spcPct val="95000"/>
              </a:lnSpc>
            </a:pPr>
            <a:r>
              <a:rPr lang="en-US" sz="1800" dirty="0">
                <a:solidFill>
                  <a:srgbClr val="000000"/>
                </a:solidFill>
                <a:latin typeface="Arial" charset="0"/>
              </a:rPr>
              <a:t>(C-terminus)</a:t>
            </a:r>
          </a:p>
        </p:txBody>
      </p:sp>
      <p:cxnSp>
        <p:nvCxnSpPr>
          <p:cNvPr id="51" name="Straight Connector 50"/>
          <p:cNvCxnSpPr/>
          <p:nvPr/>
        </p:nvCxnSpPr>
        <p:spPr bwMode="auto">
          <a:xfrm flipV="1">
            <a:off x="8028214" y="2312761"/>
            <a:ext cx="0" cy="469900"/>
          </a:xfrm>
          <a:prstGeom prst="line">
            <a:avLst/>
          </a:prstGeom>
          <a:solidFill>
            <a:schemeClr val="accent1"/>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Straight Connector 51"/>
          <p:cNvCxnSpPr/>
          <p:nvPr/>
        </p:nvCxnSpPr>
        <p:spPr bwMode="auto">
          <a:xfrm flipV="1">
            <a:off x="9606189" y="5433786"/>
            <a:ext cx="0" cy="587375"/>
          </a:xfrm>
          <a:prstGeom prst="line">
            <a:avLst/>
          </a:prstGeom>
          <a:solidFill>
            <a:schemeClr val="accent1"/>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Straight Connector 52"/>
          <p:cNvCxnSpPr/>
          <p:nvPr/>
        </p:nvCxnSpPr>
        <p:spPr bwMode="auto">
          <a:xfrm flipV="1">
            <a:off x="10425339" y="5906862"/>
            <a:ext cx="0" cy="206374"/>
          </a:xfrm>
          <a:prstGeom prst="line">
            <a:avLst/>
          </a:prstGeom>
          <a:solidFill>
            <a:schemeClr val="accent1"/>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Straight Connector 53"/>
          <p:cNvCxnSpPr/>
          <p:nvPr/>
        </p:nvCxnSpPr>
        <p:spPr bwMode="auto">
          <a:xfrm flipV="1">
            <a:off x="7704953" y="5906862"/>
            <a:ext cx="0" cy="206374"/>
          </a:xfrm>
          <a:prstGeom prst="line">
            <a:avLst/>
          </a:prstGeom>
          <a:solidFill>
            <a:schemeClr val="accent1"/>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8332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462280" y="769113"/>
            <a:ext cx="349647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en-US" altLang="zh-CN" sz="3200" dirty="0">
                <a:solidFill>
                  <a:srgbClr val="0070C0"/>
                </a:solidFill>
                <a:effectLst>
                  <a:outerShdw blurRad="38100" dist="38100" dir="2700000" algn="tl">
                    <a:srgbClr val="000000"/>
                  </a:outerShdw>
                </a:effectLst>
                <a:latin typeface="黑体" charset="-122"/>
                <a:ea typeface="黑体" charset="-122"/>
              </a:rPr>
              <a:t> </a:t>
            </a:r>
            <a:r>
              <a:rPr lang="zh-CN" altLang="en-US" sz="3200" dirty="0">
                <a:solidFill>
                  <a:srgbClr val="0070C0"/>
                </a:solidFill>
                <a:effectLst>
                  <a:outerShdw blurRad="38100" dist="38100" dir="2700000" algn="tl">
                    <a:srgbClr val="000000"/>
                  </a:outerShdw>
                </a:effectLst>
                <a:latin typeface="黑体" charset="-122"/>
                <a:ea typeface="黑体" charset="-122"/>
              </a:rPr>
              <a:t>原子结构与性质</a:t>
            </a:r>
            <a:endParaRPr lang="zh-CN" altLang="en-US" sz="2800" dirty="0">
              <a:solidFill>
                <a:srgbClr val="0070C0"/>
              </a:solidFill>
              <a:effectLst>
                <a:outerShdw blurRad="38100" dist="38100" dir="2700000" algn="tl">
                  <a:srgbClr val="000000"/>
                </a:outerShdw>
              </a:effectLst>
              <a:latin typeface="黑体" charset="-122"/>
              <a:ea typeface="黑体" charset="-122"/>
            </a:endParaRPr>
          </a:p>
        </p:txBody>
      </p:sp>
      <p:sp>
        <p:nvSpPr>
          <p:cNvPr id="4" name="TextBox 3"/>
          <p:cNvSpPr txBox="1"/>
          <p:nvPr/>
        </p:nvSpPr>
        <p:spPr>
          <a:xfrm>
            <a:off x="462280" y="1828971"/>
            <a:ext cx="11267440" cy="3323987"/>
          </a:xfrm>
          <a:prstGeom prst="rect">
            <a:avLst/>
          </a:prstGeom>
          <a:noFill/>
        </p:spPr>
        <p:txBody>
          <a:bodyPr wrap="square" rtlCol="0">
            <a:spAutoFit/>
          </a:bodyPr>
          <a:lstStyle/>
          <a:p>
            <a:pPr marL="285750" indent="-285750">
              <a:lnSpc>
                <a:spcPct val="150000"/>
              </a:lnSpc>
              <a:buFont typeface="Arial" charset="0"/>
              <a:buChar char="•"/>
            </a:pPr>
            <a:r>
              <a:rPr kumimoji="1" lang="zh-CN" altLang="en-US" sz="2800" dirty="0">
                <a:latin typeface="KaiTi" charset="-122"/>
                <a:ea typeface="KaiTi" charset="-122"/>
                <a:cs typeface="KaiTi" charset="-122"/>
              </a:rPr>
              <a:t>物质是由原子组成的，并且在一般化学变化中不可再分割，在化学反应中保持性质不变。</a:t>
            </a:r>
            <a:endParaRPr kumimoji="1" lang="en-US" altLang="zh-CN" sz="2800" dirty="0">
              <a:latin typeface="KaiTi" charset="-122"/>
              <a:ea typeface="KaiTi" charset="-122"/>
              <a:cs typeface="KaiTi" charset="-122"/>
            </a:endParaRPr>
          </a:p>
          <a:p>
            <a:pPr marL="285750" indent="-285750">
              <a:lnSpc>
                <a:spcPct val="150000"/>
              </a:lnSpc>
              <a:buFont typeface="Arial" charset="0"/>
              <a:buChar char="•"/>
            </a:pPr>
            <a:r>
              <a:rPr kumimoji="1" lang="zh-CN" altLang="en-US" sz="2800" dirty="0">
                <a:latin typeface="KaiTi" charset="-122"/>
                <a:ea typeface="KaiTi" charset="-122"/>
                <a:cs typeface="KaiTi" charset="-122"/>
              </a:rPr>
              <a:t>原子由原子核和核外电子组成，原子核带正电，位于原子中心，电子带负电荷，在原子核周围做高速运动。整个</a:t>
            </a:r>
            <a:r>
              <a:rPr kumimoji="1" lang="ja-JP" altLang="en-US" sz="2800" dirty="0">
                <a:latin typeface="KaiTi" charset="-122"/>
                <a:ea typeface="KaiTi" charset="-122"/>
                <a:cs typeface="KaiTi" charset="-122"/>
              </a:rPr>
              <a:t>原</a:t>
            </a:r>
            <a:r>
              <a:rPr kumimoji="1" lang="zh-CN" altLang="en-US" sz="2800" dirty="0">
                <a:latin typeface="KaiTi" charset="-122"/>
                <a:ea typeface="KaiTi" charset="-122"/>
                <a:cs typeface="KaiTi" charset="-122"/>
              </a:rPr>
              <a:t>子是电中性的。</a:t>
            </a:r>
            <a:endParaRPr kumimoji="1" lang="en-US" altLang="zh-CN" sz="2800" dirty="0">
              <a:latin typeface="KaiTi" charset="-122"/>
              <a:ea typeface="KaiTi" charset="-122"/>
              <a:cs typeface="KaiTi" charset="-122"/>
            </a:endParaRPr>
          </a:p>
          <a:p>
            <a:pPr marL="285750" indent="-285750">
              <a:lnSpc>
                <a:spcPct val="150000"/>
              </a:lnSpc>
              <a:buFont typeface="Arial" charset="0"/>
              <a:buChar char="•"/>
            </a:pPr>
            <a:r>
              <a:rPr kumimoji="1" lang="zh-CN" altLang="en-US" sz="2800" dirty="0">
                <a:latin typeface="KaiTi" charset="-122"/>
                <a:ea typeface="KaiTi" charset="-122"/>
                <a:cs typeface="KaiTi" charset="-122"/>
              </a:rPr>
              <a:t>原子核由带正电的质子和不带电的中子组成。</a:t>
            </a:r>
            <a:endParaRPr kumimoji="1" lang="en-US" altLang="zh-CN" sz="2800" dirty="0">
              <a:latin typeface="KaiTi" charset="-122"/>
              <a:ea typeface="KaiTi" charset="-122"/>
              <a:cs typeface="KaiTi" charset="-122"/>
            </a:endParaRPr>
          </a:p>
        </p:txBody>
      </p:sp>
      <p:sp>
        <p:nvSpPr>
          <p:cNvPr id="7" name="Slide Number Placeholder 6">
            <a:extLst>
              <a:ext uri="{FF2B5EF4-FFF2-40B4-BE49-F238E27FC236}">
                <a16:creationId xmlns="" xmlns:a16="http://schemas.microsoft.com/office/drawing/2014/main" id="{3B57F21B-9E0D-1A40-A3FB-F3EFCD975498}"/>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2224362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87840" y="618744"/>
            <a:ext cx="3416320" cy="523220"/>
          </a:xfrm>
          <a:prstGeom prst="rect">
            <a:avLst/>
          </a:prstGeom>
          <a:noFill/>
        </p:spPr>
        <p:txBody>
          <a:bodyPr wrap="none" rtlCol="0">
            <a:spAutoFit/>
          </a:bodyPr>
          <a:lstStyle/>
          <a:p>
            <a:pPr algn="ctr"/>
            <a:r>
              <a:rPr kumimoji="1" lang="zh-CN" altLang="en-US" sz="2800" dirty="0">
                <a:solidFill>
                  <a:schemeClr val="bg1"/>
                </a:solidFill>
              </a:rPr>
              <a:t>蛋白质的结构和功能</a:t>
            </a:r>
          </a:p>
        </p:txBody>
      </p:sp>
      <p:sp>
        <p:nvSpPr>
          <p:cNvPr id="3" name="TextBox 2"/>
          <p:cNvSpPr txBox="1"/>
          <p:nvPr/>
        </p:nvSpPr>
        <p:spPr>
          <a:xfrm>
            <a:off x="740229" y="1611086"/>
            <a:ext cx="11136085" cy="3350917"/>
          </a:xfrm>
          <a:prstGeom prst="rect">
            <a:avLst/>
          </a:prstGeom>
          <a:noFill/>
        </p:spPr>
        <p:txBody>
          <a:bodyPr wrap="square" rtlCol="0">
            <a:spAutoFit/>
          </a:bodyPr>
          <a:lstStyle/>
          <a:p>
            <a:pPr marL="342900" indent="-342900" algn="just">
              <a:lnSpc>
                <a:spcPct val="150000"/>
              </a:lnSpc>
              <a:buFont typeface="Wingdings" pitchFamily="2" charset="2"/>
              <a:buChar char="v"/>
            </a:pPr>
            <a:r>
              <a:rPr kumimoji="1" lang="zh-CN" altLang="en-US" sz="2400" dirty="0">
                <a:solidFill>
                  <a:schemeClr val="bg1"/>
                </a:solidFill>
                <a:latin typeface="+mn-ea"/>
              </a:rPr>
              <a:t>一种蛋白是由一条或几条折叠成特定构象的多肽链组成的。</a:t>
            </a:r>
            <a:endParaRPr kumimoji="1" lang="en-US" altLang="zh-CN" sz="2400" dirty="0">
              <a:solidFill>
                <a:schemeClr val="bg1"/>
              </a:solidFill>
              <a:latin typeface="+mn-ea"/>
            </a:endParaRPr>
          </a:p>
          <a:p>
            <a:pPr marL="342900" indent="-342900" algn="just">
              <a:lnSpc>
                <a:spcPct val="150000"/>
              </a:lnSpc>
              <a:buFont typeface="Wingdings" pitchFamily="2" charset="2"/>
              <a:buChar char="v"/>
            </a:pPr>
            <a:r>
              <a:rPr kumimoji="1" lang="zh-CN" altLang="en-US" sz="2400" dirty="0">
                <a:solidFill>
                  <a:schemeClr val="bg1"/>
                </a:solidFill>
                <a:latin typeface="+mn-ea"/>
              </a:rPr>
              <a:t>每种蛋白都有自己特定的构象，特定的构象决定了蛋白的独特功能。</a:t>
            </a:r>
            <a:endParaRPr kumimoji="1" lang="en-US" altLang="zh-CN" sz="2400" dirty="0">
              <a:solidFill>
                <a:schemeClr val="bg1"/>
              </a:solidFill>
              <a:latin typeface="+mn-ea"/>
            </a:endParaRPr>
          </a:p>
          <a:p>
            <a:pPr marL="342900" indent="-342900" algn="just">
              <a:lnSpc>
                <a:spcPct val="150000"/>
              </a:lnSpc>
              <a:buFont typeface="Wingdings" pitchFamily="2" charset="2"/>
              <a:buChar char="v"/>
            </a:pPr>
            <a:r>
              <a:rPr kumimoji="1" lang="zh-CN" altLang="en-US" sz="2400" dirty="0">
                <a:solidFill>
                  <a:schemeClr val="bg1"/>
                </a:solidFill>
                <a:latin typeface="+mn-ea"/>
              </a:rPr>
              <a:t>通过加热或化学试剂处理使蛋白质构象发生变化，蛋白质会发生变性（</a:t>
            </a:r>
            <a:r>
              <a:rPr kumimoji="1" lang="en-US" altLang="zh-CN" sz="2400" dirty="0">
                <a:solidFill>
                  <a:schemeClr val="bg1"/>
                </a:solidFill>
                <a:latin typeface="+mn-ea"/>
              </a:rPr>
              <a:t>denaturation</a:t>
            </a:r>
            <a:r>
              <a:rPr kumimoji="1" lang="zh-CN" altLang="en-US" sz="2400" dirty="0">
                <a:solidFill>
                  <a:schemeClr val="bg1"/>
                </a:solidFill>
                <a:latin typeface="+mn-ea"/>
              </a:rPr>
              <a:t>）：多肽链的盘绕和折叠被打开，空间结构发生变化，特定功能丧失。</a:t>
            </a:r>
            <a:endParaRPr kumimoji="1" lang="en-US" altLang="zh-CN" sz="2400" dirty="0">
              <a:solidFill>
                <a:schemeClr val="bg1"/>
              </a:solidFill>
              <a:latin typeface="+mn-ea"/>
            </a:endParaRPr>
          </a:p>
          <a:p>
            <a:pPr marL="342900" indent="-342900" algn="just">
              <a:lnSpc>
                <a:spcPct val="150000"/>
              </a:lnSpc>
              <a:buFont typeface="Wingdings" pitchFamily="2" charset="2"/>
              <a:buChar char="v"/>
            </a:pPr>
            <a:r>
              <a:rPr kumimoji="1" lang="zh-CN" altLang="en-US" sz="2400" dirty="0">
                <a:solidFill>
                  <a:schemeClr val="bg1"/>
                </a:solidFill>
                <a:latin typeface="+mn-ea"/>
              </a:rPr>
              <a:t>为了更好的分析蛋白结构，科学家们提出了蛋白质四级结构模型。</a:t>
            </a:r>
            <a:endParaRPr kumimoji="1" lang="en-US" altLang="zh-CN" sz="2400" dirty="0">
              <a:solidFill>
                <a:schemeClr val="bg1"/>
              </a:solidFill>
              <a:latin typeface="+mn-ea"/>
            </a:endParaRPr>
          </a:p>
        </p:txBody>
      </p:sp>
      <p:sp>
        <p:nvSpPr>
          <p:cNvPr id="4" name="Slide Number Placeholder 3">
            <a:extLst>
              <a:ext uri="{FF2B5EF4-FFF2-40B4-BE49-F238E27FC236}">
                <a16:creationId xmlns="" xmlns:a16="http://schemas.microsoft.com/office/drawing/2014/main" id="{A23D61CE-9093-8A43-A283-12D1806783F1}"/>
              </a:ext>
            </a:extLst>
          </p:cNvPr>
          <p:cNvSpPr>
            <a:spLocks noGrp="1"/>
          </p:cNvSpPr>
          <p:nvPr>
            <p:ph type="sldNum" sz="quarter" idx="12"/>
          </p:nvPr>
        </p:nvSpPr>
        <p:spPr/>
        <p:txBody>
          <a:bodyPr/>
          <a:lstStyle/>
          <a:p>
            <a:fld id="{8A7A6979-0714-4377-B894-6BE4C2D6E202}" type="slidenum">
              <a:rPr lang="en-US" smtClean="0"/>
              <a:pPr/>
              <a:t>49</a:t>
            </a:fld>
            <a:endParaRPr lang="en-US" dirty="0"/>
          </a:p>
        </p:txBody>
      </p:sp>
    </p:spTree>
    <p:extLst>
      <p:ext uri="{BB962C8B-B14F-4D97-AF65-F5344CB8AC3E}">
        <p14:creationId xmlns:p14="http://schemas.microsoft.com/office/powerpoint/2010/main" val="996128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937520" y="252214"/>
            <a:ext cx="6197129" cy="2400657"/>
          </a:xfrm>
          <a:prstGeom prst="rect">
            <a:avLst/>
          </a:prstGeom>
          <a:noFill/>
        </p:spPr>
        <p:txBody>
          <a:bodyPr wrap="square" rtlCol="0">
            <a:spAutoFit/>
          </a:bodyPr>
          <a:lstStyle/>
          <a:p>
            <a:pPr>
              <a:lnSpc>
                <a:spcPct val="150000"/>
              </a:lnSpc>
            </a:pPr>
            <a:r>
              <a:rPr kumimoji="1" lang="zh-CN" altLang="en-US" sz="2800" dirty="0">
                <a:solidFill>
                  <a:schemeClr val="bg1"/>
                </a:solidFill>
                <a:latin typeface="+mn-ea"/>
              </a:rPr>
              <a:t>蛋白质四级结构模型</a:t>
            </a:r>
            <a:endParaRPr kumimoji="1" lang="en-US" altLang="zh-CN" sz="2400" dirty="0">
              <a:solidFill>
                <a:schemeClr val="bg1"/>
              </a:solidFill>
              <a:latin typeface="+mn-ea"/>
            </a:endParaRPr>
          </a:p>
          <a:p>
            <a:pPr marL="342900" indent="-342900">
              <a:lnSpc>
                <a:spcPct val="150000"/>
              </a:lnSpc>
              <a:buFont typeface="Wingdings" pitchFamily="2" charset="2"/>
              <a:buChar char="v"/>
            </a:pPr>
            <a:r>
              <a:rPr kumimoji="1" lang="zh-CN" altLang="en-US" sz="2400" dirty="0">
                <a:solidFill>
                  <a:schemeClr val="bg1"/>
                </a:solidFill>
                <a:latin typeface="+mn-ea"/>
              </a:rPr>
              <a:t>一级结构又称为初级结构，指氨基酸序列。</a:t>
            </a:r>
            <a:endParaRPr kumimoji="1" lang="en-US" altLang="zh-CN" sz="2400" dirty="0">
              <a:solidFill>
                <a:schemeClr val="bg1"/>
              </a:solidFill>
              <a:latin typeface="+mn-ea"/>
            </a:endParaRPr>
          </a:p>
          <a:p>
            <a:pPr marL="342900" indent="-342900">
              <a:lnSpc>
                <a:spcPct val="150000"/>
              </a:lnSpc>
              <a:buFont typeface="Wingdings" pitchFamily="2" charset="2"/>
              <a:buChar char="v"/>
            </a:pPr>
            <a:r>
              <a:rPr kumimoji="1" lang="zh-CN" altLang="en-US" sz="2400" dirty="0">
                <a:solidFill>
                  <a:schemeClr val="bg1"/>
                </a:solidFill>
                <a:latin typeface="+mn-ea"/>
              </a:rPr>
              <a:t>二级结构指因多肽链之间的氢键而形成的</a:t>
            </a:r>
            <a:r>
              <a:rPr kumimoji="1" lang="el-GR" altLang="zh-CN" sz="2400" dirty="0">
                <a:solidFill>
                  <a:srgbClr val="FF0000"/>
                </a:solidFill>
                <a:latin typeface="+mn-ea"/>
              </a:rPr>
              <a:t>α</a:t>
            </a:r>
            <a:r>
              <a:rPr kumimoji="1" lang="en-US" altLang="zh-CN" sz="2400" dirty="0">
                <a:solidFill>
                  <a:srgbClr val="FF0000"/>
                </a:solidFill>
                <a:latin typeface="+mn-ea"/>
              </a:rPr>
              <a:t>-</a:t>
            </a:r>
            <a:r>
              <a:rPr kumimoji="1" lang="zh-CN" altLang="en-US" sz="2400" dirty="0">
                <a:solidFill>
                  <a:srgbClr val="FF0000"/>
                </a:solidFill>
                <a:latin typeface="+mn-ea"/>
              </a:rPr>
              <a:t>螺旋和</a:t>
            </a:r>
            <a:r>
              <a:rPr kumimoji="1" lang="el-GR" altLang="zh-CN" sz="2400" dirty="0">
                <a:solidFill>
                  <a:srgbClr val="FF0000"/>
                </a:solidFill>
                <a:latin typeface="+mn-ea"/>
              </a:rPr>
              <a:t>β</a:t>
            </a:r>
            <a:r>
              <a:rPr kumimoji="1" lang="en-US" altLang="zh-CN" sz="2400" dirty="0">
                <a:solidFill>
                  <a:srgbClr val="FF0000"/>
                </a:solidFill>
                <a:latin typeface="+mn-ea"/>
              </a:rPr>
              <a:t>-</a:t>
            </a:r>
            <a:r>
              <a:rPr kumimoji="1" lang="zh-CN" altLang="en-US" sz="2400" dirty="0">
                <a:solidFill>
                  <a:srgbClr val="FF0000"/>
                </a:solidFill>
                <a:latin typeface="+mn-ea"/>
              </a:rPr>
              <a:t>折叠，或是无规则卷曲</a:t>
            </a:r>
            <a:r>
              <a:rPr kumimoji="1" lang="zh-CN" altLang="en-US" sz="2400" dirty="0">
                <a:solidFill>
                  <a:schemeClr val="bg1"/>
                </a:solidFill>
                <a:latin typeface="+mn-ea"/>
              </a:rPr>
              <a:t>。</a:t>
            </a:r>
            <a:endParaRPr kumimoji="1" lang="en-US" altLang="zh-CN" sz="2400" dirty="0">
              <a:solidFill>
                <a:schemeClr val="bg1"/>
              </a:solidFill>
              <a:latin typeface="+mn-ea"/>
            </a:endParaRPr>
          </a:p>
        </p:txBody>
      </p:sp>
      <p:pic>
        <p:nvPicPr>
          <p:cNvPr id="5" name="Picture 4" descr="05_18a_ProteinStructure-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093" y="234601"/>
            <a:ext cx="4340352" cy="6437376"/>
          </a:xfrm>
          <a:prstGeom prst="rect">
            <a:avLst/>
          </a:prstGeom>
        </p:spPr>
      </p:pic>
      <p:sp>
        <p:nvSpPr>
          <p:cNvPr id="6" name="Text Box 31"/>
          <p:cNvSpPr txBox="1">
            <a:spLocks noChangeArrowheads="1"/>
          </p:cNvSpPr>
          <p:nvPr/>
        </p:nvSpPr>
        <p:spPr bwMode="auto">
          <a:xfrm>
            <a:off x="7587758" y="229334"/>
            <a:ext cx="2082450" cy="307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900" dirty="0">
                <a:solidFill>
                  <a:srgbClr val="000000"/>
                </a:solidFill>
                <a:latin typeface="Arial" charset="0"/>
              </a:rPr>
              <a:t>Primary Structure</a:t>
            </a:r>
          </a:p>
        </p:txBody>
      </p:sp>
      <p:sp>
        <p:nvSpPr>
          <p:cNvPr id="7" name="Text Box 31"/>
          <p:cNvSpPr txBox="1">
            <a:spLocks noChangeArrowheads="1"/>
          </p:cNvSpPr>
          <p:nvPr/>
        </p:nvSpPr>
        <p:spPr bwMode="auto">
          <a:xfrm>
            <a:off x="7587758" y="699235"/>
            <a:ext cx="699412" cy="527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600" dirty="0">
                <a:solidFill>
                  <a:srgbClr val="000000"/>
                </a:solidFill>
                <a:latin typeface="Arial" charset="0"/>
              </a:rPr>
              <a:t>Amino</a:t>
            </a:r>
          </a:p>
          <a:p>
            <a:pPr eaLnBrk="0" hangingPunct="0">
              <a:lnSpc>
                <a:spcPct val="95000"/>
              </a:lnSpc>
            </a:pPr>
            <a:r>
              <a:rPr lang="en-US" sz="1600" dirty="0">
                <a:solidFill>
                  <a:srgbClr val="000000"/>
                </a:solidFill>
                <a:latin typeface="Arial" charset="0"/>
              </a:rPr>
              <a:t>acids</a:t>
            </a:r>
          </a:p>
        </p:txBody>
      </p:sp>
      <p:sp>
        <p:nvSpPr>
          <p:cNvPr id="8" name="Text Box 31"/>
          <p:cNvSpPr txBox="1">
            <a:spLocks noChangeArrowheads="1"/>
          </p:cNvSpPr>
          <p:nvPr/>
        </p:nvSpPr>
        <p:spPr bwMode="auto">
          <a:xfrm>
            <a:off x="8654559" y="1931136"/>
            <a:ext cx="1148144" cy="273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600" dirty="0">
                <a:solidFill>
                  <a:srgbClr val="000000"/>
                </a:solidFill>
                <a:latin typeface="Arial" charset="0"/>
              </a:rPr>
              <a:t>Amino end</a:t>
            </a:r>
          </a:p>
        </p:txBody>
      </p:sp>
      <p:sp>
        <p:nvSpPr>
          <p:cNvPr id="9" name="Text Box 31"/>
          <p:cNvSpPr txBox="1">
            <a:spLocks noChangeArrowheads="1"/>
          </p:cNvSpPr>
          <p:nvPr/>
        </p:nvSpPr>
        <p:spPr bwMode="auto">
          <a:xfrm>
            <a:off x="8142323" y="3580155"/>
            <a:ext cx="3319844" cy="2329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600" dirty="0">
                <a:solidFill>
                  <a:srgbClr val="000000"/>
                </a:solidFill>
                <a:latin typeface="Arial" charset="0"/>
              </a:rPr>
              <a:t>Primary structure of </a:t>
            </a:r>
            <a:r>
              <a:rPr lang="en-US" sz="1600" dirty="0" err="1">
                <a:solidFill>
                  <a:srgbClr val="000000"/>
                </a:solidFill>
                <a:latin typeface="Arial" charset="0"/>
              </a:rPr>
              <a:t>transthyretin</a:t>
            </a:r>
            <a:endParaRPr lang="en-US" sz="1600" dirty="0">
              <a:solidFill>
                <a:srgbClr val="000000"/>
              </a:solidFill>
              <a:latin typeface="Arial" charset="0"/>
            </a:endParaRPr>
          </a:p>
        </p:txBody>
      </p:sp>
      <p:sp>
        <p:nvSpPr>
          <p:cNvPr id="10" name="Text Box 31"/>
          <p:cNvSpPr txBox="1">
            <a:spLocks noChangeArrowheads="1"/>
          </p:cNvSpPr>
          <p:nvPr/>
        </p:nvSpPr>
        <p:spPr bwMode="auto">
          <a:xfrm>
            <a:off x="9483235" y="1499338"/>
            <a:ext cx="237976" cy="20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1</a:t>
            </a:r>
          </a:p>
        </p:txBody>
      </p:sp>
      <p:sp>
        <p:nvSpPr>
          <p:cNvPr id="11" name="Text Box 31"/>
          <p:cNvSpPr txBox="1">
            <a:spLocks noChangeArrowheads="1"/>
          </p:cNvSpPr>
          <p:nvPr/>
        </p:nvSpPr>
        <p:spPr bwMode="auto">
          <a:xfrm>
            <a:off x="10308736" y="1528970"/>
            <a:ext cx="237976" cy="226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5</a:t>
            </a:r>
          </a:p>
        </p:txBody>
      </p:sp>
      <p:sp>
        <p:nvSpPr>
          <p:cNvPr id="12" name="Text Box 31"/>
          <p:cNvSpPr txBox="1">
            <a:spLocks noChangeArrowheads="1"/>
          </p:cNvSpPr>
          <p:nvPr/>
        </p:nvSpPr>
        <p:spPr bwMode="auto">
          <a:xfrm>
            <a:off x="11320506" y="1499339"/>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10</a:t>
            </a:r>
          </a:p>
        </p:txBody>
      </p:sp>
      <p:sp>
        <p:nvSpPr>
          <p:cNvPr id="13" name="Text Box 31"/>
          <p:cNvSpPr txBox="1">
            <a:spLocks noChangeArrowheads="1"/>
          </p:cNvSpPr>
          <p:nvPr/>
        </p:nvSpPr>
        <p:spPr bwMode="auto">
          <a:xfrm>
            <a:off x="8344472" y="2290972"/>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30</a:t>
            </a:r>
          </a:p>
        </p:txBody>
      </p:sp>
      <p:sp>
        <p:nvSpPr>
          <p:cNvPr id="14" name="Text Box 31"/>
          <p:cNvSpPr txBox="1">
            <a:spLocks noChangeArrowheads="1"/>
          </p:cNvSpPr>
          <p:nvPr/>
        </p:nvSpPr>
        <p:spPr bwMode="auto">
          <a:xfrm>
            <a:off x="9356239" y="2290972"/>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25</a:t>
            </a:r>
          </a:p>
        </p:txBody>
      </p:sp>
      <p:sp>
        <p:nvSpPr>
          <p:cNvPr id="15" name="Text Box 31"/>
          <p:cNvSpPr txBox="1">
            <a:spLocks noChangeArrowheads="1"/>
          </p:cNvSpPr>
          <p:nvPr/>
        </p:nvSpPr>
        <p:spPr bwMode="auto">
          <a:xfrm>
            <a:off x="10376472" y="2290972"/>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20</a:t>
            </a:r>
          </a:p>
        </p:txBody>
      </p:sp>
      <p:sp>
        <p:nvSpPr>
          <p:cNvPr id="16" name="Text Box 31"/>
          <p:cNvSpPr txBox="1">
            <a:spLocks noChangeArrowheads="1"/>
          </p:cNvSpPr>
          <p:nvPr/>
        </p:nvSpPr>
        <p:spPr bwMode="auto">
          <a:xfrm>
            <a:off x="11295106" y="2278273"/>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15</a:t>
            </a:r>
          </a:p>
        </p:txBody>
      </p:sp>
      <p:sp>
        <p:nvSpPr>
          <p:cNvPr id="17" name="Text Box 31"/>
          <p:cNvSpPr txBox="1">
            <a:spLocks noChangeArrowheads="1"/>
          </p:cNvSpPr>
          <p:nvPr/>
        </p:nvSpPr>
        <p:spPr bwMode="auto">
          <a:xfrm>
            <a:off x="8150920" y="3019106"/>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35</a:t>
            </a:r>
          </a:p>
        </p:txBody>
      </p:sp>
      <p:sp>
        <p:nvSpPr>
          <p:cNvPr id="18" name="Text Box 31"/>
          <p:cNvSpPr txBox="1">
            <a:spLocks noChangeArrowheads="1"/>
          </p:cNvSpPr>
          <p:nvPr/>
        </p:nvSpPr>
        <p:spPr bwMode="auto">
          <a:xfrm>
            <a:off x="8979474" y="3040272"/>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40</a:t>
            </a:r>
          </a:p>
        </p:txBody>
      </p:sp>
      <p:sp>
        <p:nvSpPr>
          <p:cNvPr id="19" name="Text Box 31"/>
          <p:cNvSpPr txBox="1">
            <a:spLocks noChangeArrowheads="1"/>
          </p:cNvSpPr>
          <p:nvPr/>
        </p:nvSpPr>
        <p:spPr bwMode="auto">
          <a:xfrm>
            <a:off x="9987009" y="3036039"/>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45</a:t>
            </a:r>
          </a:p>
        </p:txBody>
      </p:sp>
      <p:sp>
        <p:nvSpPr>
          <p:cNvPr id="20" name="Text Box 31"/>
          <p:cNvSpPr txBox="1">
            <a:spLocks noChangeArrowheads="1"/>
          </p:cNvSpPr>
          <p:nvPr/>
        </p:nvSpPr>
        <p:spPr bwMode="auto">
          <a:xfrm>
            <a:off x="10998777" y="3036039"/>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50</a:t>
            </a:r>
          </a:p>
        </p:txBody>
      </p:sp>
      <p:sp>
        <p:nvSpPr>
          <p:cNvPr id="21" name="Text Box 31"/>
          <p:cNvSpPr txBox="1">
            <a:spLocks noChangeArrowheads="1"/>
          </p:cNvSpPr>
          <p:nvPr/>
        </p:nvSpPr>
        <p:spPr bwMode="auto">
          <a:xfrm>
            <a:off x="11361319" y="3737245"/>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55</a:t>
            </a:r>
          </a:p>
        </p:txBody>
      </p:sp>
      <p:sp>
        <p:nvSpPr>
          <p:cNvPr id="22" name="Text Box 31"/>
          <p:cNvSpPr txBox="1">
            <a:spLocks noChangeArrowheads="1"/>
          </p:cNvSpPr>
          <p:nvPr/>
        </p:nvSpPr>
        <p:spPr bwMode="auto">
          <a:xfrm>
            <a:off x="10753246" y="3844606"/>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60</a:t>
            </a:r>
          </a:p>
        </p:txBody>
      </p:sp>
      <p:sp>
        <p:nvSpPr>
          <p:cNvPr id="23" name="Text Box 31"/>
          <p:cNvSpPr txBox="1">
            <a:spLocks noChangeArrowheads="1"/>
          </p:cNvSpPr>
          <p:nvPr/>
        </p:nvSpPr>
        <p:spPr bwMode="auto">
          <a:xfrm>
            <a:off x="9749947" y="3840373"/>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65</a:t>
            </a:r>
          </a:p>
        </p:txBody>
      </p:sp>
      <p:sp>
        <p:nvSpPr>
          <p:cNvPr id="24" name="Text Box 31"/>
          <p:cNvSpPr txBox="1">
            <a:spLocks noChangeArrowheads="1"/>
          </p:cNvSpPr>
          <p:nvPr/>
        </p:nvSpPr>
        <p:spPr bwMode="auto">
          <a:xfrm>
            <a:off x="8733947" y="3840373"/>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70</a:t>
            </a:r>
          </a:p>
        </p:txBody>
      </p:sp>
      <p:sp>
        <p:nvSpPr>
          <p:cNvPr id="25" name="Text Box 31"/>
          <p:cNvSpPr txBox="1">
            <a:spLocks noChangeArrowheads="1"/>
          </p:cNvSpPr>
          <p:nvPr/>
        </p:nvSpPr>
        <p:spPr bwMode="auto">
          <a:xfrm>
            <a:off x="8132813" y="4327207"/>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75</a:t>
            </a:r>
          </a:p>
        </p:txBody>
      </p:sp>
      <p:sp>
        <p:nvSpPr>
          <p:cNvPr id="26" name="Text Box 31"/>
          <p:cNvSpPr txBox="1">
            <a:spLocks noChangeArrowheads="1"/>
          </p:cNvSpPr>
          <p:nvPr/>
        </p:nvSpPr>
        <p:spPr bwMode="auto">
          <a:xfrm>
            <a:off x="8585779" y="4543107"/>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80</a:t>
            </a:r>
          </a:p>
        </p:txBody>
      </p:sp>
      <p:sp>
        <p:nvSpPr>
          <p:cNvPr id="27" name="Text Box 31"/>
          <p:cNvSpPr txBox="1">
            <a:spLocks noChangeArrowheads="1"/>
          </p:cNvSpPr>
          <p:nvPr/>
        </p:nvSpPr>
        <p:spPr bwMode="auto">
          <a:xfrm>
            <a:off x="9593757" y="4543107"/>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85</a:t>
            </a:r>
          </a:p>
        </p:txBody>
      </p:sp>
      <p:sp>
        <p:nvSpPr>
          <p:cNvPr id="28" name="Text Box 31"/>
          <p:cNvSpPr txBox="1">
            <a:spLocks noChangeArrowheads="1"/>
          </p:cNvSpPr>
          <p:nvPr/>
        </p:nvSpPr>
        <p:spPr bwMode="auto">
          <a:xfrm>
            <a:off x="10601290" y="4543107"/>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90</a:t>
            </a:r>
          </a:p>
        </p:txBody>
      </p:sp>
      <p:sp>
        <p:nvSpPr>
          <p:cNvPr id="29" name="Text Box 31"/>
          <p:cNvSpPr txBox="1">
            <a:spLocks noChangeArrowheads="1"/>
          </p:cNvSpPr>
          <p:nvPr/>
        </p:nvSpPr>
        <p:spPr bwMode="auto">
          <a:xfrm>
            <a:off x="11320957" y="4966441"/>
            <a:ext cx="23797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95</a:t>
            </a:r>
          </a:p>
        </p:txBody>
      </p:sp>
      <p:sp>
        <p:nvSpPr>
          <p:cNvPr id="30" name="Text Box 31"/>
          <p:cNvSpPr txBox="1">
            <a:spLocks noChangeArrowheads="1"/>
          </p:cNvSpPr>
          <p:nvPr/>
        </p:nvSpPr>
        <p:spPr bwMode="auto">
          <a:xfrm>
            <a:off x="11126220" y="5355906"/>
            <a:ext cx="302079"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100</a:t>
            </a:r>
          </a:p>
        </p:txBody>
      </p:sp>
      <p:sp>
        <p:nvSpPr>
          <p:cNvPr id="31" name="Text Box 31"/>
          <p:cNvSpPr txBox="1">
            <a:spLocks noChangeArrowheads="1"/>
          </p:cNvSpPr>
          <p:nvPr/>
        </p:nvSpPr>
        <p:spPr bwMode="auto">
          <a:xfrm>
            <a:off x="10101754" y="5355906"/>
            <a:ext cx="33171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105</a:t>
            </a:r>
          </a:p>
        </p:txBody>
      </p:sp>
      <p:sp>
        <p:nvSpPr>
          <p:cNvPr id="32" name="Text Box 31"/>
          <p:cNvSpPr txBox="1">
            <a:spLocks noChangeArrowheads="1"/>
          </p:cNvSpPr>
          <p:nvPr/>
        </p:nvSpPr>
        <p:spPr bwMode="auto">
          <a:xfrm>
            <a:off x="9081521" y="5355906"/>
            <a:ext cx="33171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110</a:t>
            </a:r>
          </a:p>
        </p:txBody>
      </p:sp>
      <p:sp>
        <p:nvSpPr>
          <p:cNvPr id="33" name="Text Box 31"/>
          <p:cNvSpPr txBox="1">
            <a:spLocks noChangeArrowheads="1"/>
          </p:cNvSpPr>
          <p:nvPr/>
        </p:nvSpPr>
        <p:spPr bwMode="auto">
          <a:xfrm>
            <a:off x="8073987" y="5355906"/>
            <a:ext cx="33171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115</a:t>
            </a:r>
          </a:p>
        </p:txBody>
      </p:sp>
      <p:sp>
        <p:nvSpPr>
          <p:cNvPr id="34" name="Text Box 31"/>
          <p:cNvSpPr txBox="1">
            <a:spLocks noChangeArrowheads="1"/>
          </p:cNvSpPr>
          <p:nvPr/>
        </p:nvSpPr>
        <p:spPr bwMode="auto">
          <a:xfrm>
            <a:off x="8149843" y="6096738"/>
            <a:ext cx="33171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120</a:t>
            </a:r>
          </a:p>
        </p:txBody>
      </p:sp>
      <p:sp>
        <p:nvSpPr>
          <p:cNvPr id="35" name="Text Box 31"/>
          <p:cNvSpPr txBox="1">
            <a:spLocks noChangeArrowheads="1"/>
          </p:cNvSpPr>
          <p:nvPr/>
        </p:nvSpPr>
        <p:spPr bwMode="auto">
          <a:xfrm>
            <a:off x="9132323" y="6096738"/>
            <a:ext cx="331716" cy="2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400" dirty="0">
                <a:solidFill>
                  <a:srgbClr val="0093C5"/>
                </a:solidFill>
                <a:latin typeface="Arial" charset="0"/>
              </a:rPr>
              <a:t>125</a:t>
            </a:r>
          </a:p>
        </p:txBody>
      </p:sp>
      <p:sp>
        <p:nvSpPr>
          <p:cNvPr id="36" name="Text Box 31"/>
          <p:cNvSpPr txBox="1">
            <a:spLocks noChangeArrowheads="1"/>
          </p:cNvSpPr>
          <p:nvPr/>
        </p:nvSpPr>
        <p:spPr bwMode="auto">
          <a:xfrm>
            <a:off x="10326722" y="6281023"/>
            <a:ext cx="1330179" cy="2329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600" dirty="0">
                <a:solidFill>
                  <a:srgbClr val="000000"/>
                </a:solidFill>
                <a:latin typeface="Arial" charset="0"/>
              </a:rPr>
              <a:t>Carboxyl end</a:t>
            </a:r>
          </a:p>
        </p:txBody>
      </p:sp>
      <p:pic>
        <p:nvPicPr>
          <p:cNvPr id="37" name="Picture 36">
            <a:extLst>
              <a:ext uri="{FF2B5EF4-FFF2-40B4-BE49-F238E27FC236}">
                <a16:creationId xmlns="" xmlns:a16="http://schemas.microsoft.com/office/drawing/2014/main" id="{0A228944-64CA-314F-BC8E-811C87B72B4A}"/>
              </a:ext>
            </a:extLst>
          </p:cNvPr>
          <p:cNvPicPr>
            <a:picLocks noChangeAspect="1"/>
          </p:cNvPicPr>
          <p:nvPr/>
        </p:nvPicPr>
        <p:blipFill>
          <a:blip r:embed="rId4"/>
          <a:stretch>
            <a:fillRect/>
          </a:stretch>
        </p:blipFill>
        <p:spPr>
          <a:xfrm>
            <a:off x="2038624" y="2652871"/>
            <a:ext cx="4019840" cy="4019840"/>
          </a:xfrm>
          <a:prstGeom prst="rect">
            <a:avLst/>
          </a:prstGeom>
        </p:spPr>
      </p:pic>
    </p:spTree>
    <p:extLst>
      <p:ext uri="{BB962C8B-B14F-4D97-AF65-F5344CB8AC3E}">
        <p14:creationId xmlns:p14="http://schemas.microsoft.com/office/powerpoint/2010/main" val="19940316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83464" y="401623"/>
            <a:ext cx="5815584" cy="5724644"/>
          </a:xfrm>
          <a:prstGeom prst="rect">
            <a:avLst/>
          </a:prstGeom>
          <a:noFill/>
        </p:spPr>
        <p:txBody>
          <a:bodyPr wrap="square" rtlCol="0">
            <a:spAutoFit/>
          </a:bodyPr>
          <a:lstStyle/>
          <a:p>
            <a:pPr>
              <a:lnSpc>
                <a:spcPct val="150000"/>
              </a:lnSpc>
            </a:pPr>
            <a:r>
              <a:rPr kumimoji="1" lang="zh-CN" altLang="en-US" sz="2800" dirty="0">
                <a:solidFill>
                  <a:schemeClr val="bg1"/>
                </a:solidFill>
                <a:latin typeface="+mn-ea"/>
              </a:rPr>
              <a:t>蛋白质四级结构模型</a:t>
            </a:r>
            <a:endParaRPr kumimoji="1" lang="en-US" altLang="zh-CN" sz="2400" dirty="0">
              <a:solidFill>
                <a:schemeClr val="bg1"/>
              </a:solidFill>
              <a:latin typeface="+mn-ea"/>
            </a:endParaRPr>
          </a:p>
          <a:p>
            <a:pPr marL="342900" indent="-342900">
              <a:lnSpc>
                <a:spcPct val="150000"/>
              </a:lnSpc>
              <a:buFont typeface="Wingdings" pitchFamily="2" charset="2"/>
              <a:buChar char="v"/>
            </a:pPr>
            <a:endParaRPr kumimoji="1" lang="en-US" altLang="zh-CN" sz="2400" dirty="0">
              <a:solidFill>
                <a:schemeClr val="bg1"/>
              </a:solidFill>
              <a:latin typeface="+mn-ea"/>
            </a:endParaRPr>
          </a:p>
          <a:p>
            <a:pPr marL="342900" indent="-342900">
              <a:lnSpc>
                <a:spcPct val="150000"/>
              </a:lnSpc>
              <a:buFont typeface="Wingdings" pitchFamily="2" charset="2"/>
              <a:buChar char="v"/>
            </a:pPr>
            <a:r>
              <a:rPr kumimoji="1" lang="zh-CN" altLang="en-US" sz="2400" dirty="0">
                <a:solidFill>
                  <a:schemeClr val="bg1"/>
                </a:solidFill>
                <a:latin typeface="+mn-ea"/>
              </a:rPr>
              <a:t>三级结构是指多肽链在二级结构的基础上再</a:t>
            </a:r>
            <a:r>
              <a:rPr kumimoji="1" lang="zh-CN" altLang="en-US" sz="2400" dirty="0">
                <a:solidFill>
                  <a:srgbClr val="FF0000"/>
                </a:solidFill>
                <a:latin typeface="+mn-ea"/>
              </a:rPr>
              <a:t>盘绕或折叠</a:t>
            </a:r>
            <a:r>
              <a:rPr kumimoji="1" lang="zh-CN" altLang="en-US" sz="2400" dirty="0">
                <a:solidFill>
                  <a:schemeClr val="bg1"/>
                </a:solidFill>
                <a:latin typeface="+mn-ea"/>
              </a:rPr>
              <a:t>形成的三维空间形态。包含若干个</a:t>
            </a:r>
            <a:r>
              <a:rPr kumimoji="1" lang="el-GR" altLang="zh-CN" sz="2400" dirty="0">
                <a:solidFill>
                  <a:schemeClr val="bg1"/>
                </a:solidFill>
                <a:latin typeface="+mn-ea"/>
              </a:rPr>
              <a:t>α</a:t>
            </a:r>
            <a:r>
              <a:rPr kumimoji="1" lang="en-US" altLang="zh-CN" sz="2400" dirty="0">
                <a:solidFill>
                  <a:schemeClr val="bg1"/>
                </a:solidFill>
                <a:latin typeface="+mn-ea"/>
              </a:rPr>
              <a:t>-</a:t>
            </a:r>
            <a:r>
              <a:rPr kumimoji="1" lang="zh-CN" altLang="en-US" sz="2400" dirty="0">
                <a:solidFill>
                  <a:schemeClr val="bg1"/>
                </a:solidFill>
                <a:latin typeface="+mn-ea"/>
              </a:rPr>
              <a:t>螺旋和</a:t>
            </a:r>
            <a:r>
              <a:rPr kumimoji="1" lang="en-US" altLang="zh-CN" sz="2400" dirty="0">
                <a:solidFill>
                  <a:schemeClr val="bg1"/>
                </a:solidFill>
                <a:latin typeface="+mn-ea"/>
              </a:rPr>
              <a:t>/</a:t>
            </a:r>
            <a:r>
              <a:rPr kumimoji="1" lang="zh-CN" altLang="en-US" sz="2400" dirty="0">
                <a:solidFill>
                  <a:schemeClr val="bg1"/>
                </a:solidFill>
                <a:latin typeface="+mn-ea"/>
              </a:rPr>
              <a:t>或</a:t>
            </a:r>
            <a:r>
              <a:rPr kumimoji="1" lang="el-GR" altLang="zh-CN" sz="2400" dirty="0">
                <a:solidFill>
                  <a:schemeClr val="bg1"/>
                </a:solidFill>
                <a:latin typeface="+mn-ea"/>
              </a:rPr>
              <a:t>β</a:t>
            </a:r>
            <a:r>
              <a:rPr kumimoji="1" lang="en-US" altLang="zh-CN" sz="2400" dirty="0">
                <a:solidFill>
                  <a:schemeClr val="bg1"/>
                </a:solidFill>
                <a:latin typeface="+mn-ea"/>
              </a:rPr>
              <a:t>-</a:t>
            </a:r>
            <a:r>
              <a:rPr kumimoji="1" lang="zh-CN" altLang="en-US" sz="2400" dirty="0">
                <a:solidFill>
                  <a:schemeClr val="bg1"/>
                </a:solidFill>
                <a:latin typeface="+mn-ea"/>
              </a:rPr>
              <a:t>折叠。</a:t>
            </a:r>
            <a:endParaRPr kumimoji="1" lang="en-US" altLang="zh-CN" sz="2400" dirty="0">
              <a:solidFill>
                <a:schemeClr val="bg1"/>
              </a:solidFill>
              <a:latin typeface="+mn-ea"/>
            </a:endParaRPr>
          </a:p>
          <a:p>
            <a:pPr marL="342900" indent="-342900">
              <a:lnSpc>
                <a:spcPct val="150000"/>
              </a:lnSpc>
              <a:buFont typeface="Wingdings" pitchFamily="2" charset="2"/>
              <a:buChar char="v"/>
            </a:pPr>
            <a:r>
              <a:rPr kumimoji="1" lang="zh-CN" altLang="en-US" sz="2400" dirty="0">
                <a:solidFill>
                  <a:srgbClr val="FF0000"/>
                </a:solidFill>
                <a:latin typeface="+mn-ea"/>
              </a:rPr>
              <a:t>氢键、离子键、疏水作用、范德华力、二硫键</a:t>
            </a:r>
            <a:r>
              <a:rPr kumimoji="1" lang="zh-CN" altLang="en-US" sz="2400" dirty="0">
                <a:solidFill>
                  <a:schemeClr val="bg1"/>
                </a:solidFill>
                <a:latin typeface="+mn-ea"/>
              </a:rPr>
              <a:t>等决定了三级结构的稳定性。</a:t>
            </a:r>
            <a:endParaRPr kumimoji="1" lang="en-US" altLang="zh-CN" sz="2400" dirty="0">
              <a:solidFill>
                <a:schemeClr val="bg1"/>
              </a:solidFill>
              <a:latin typeface="+mn-ea"/>
            </a:endParaRPr>
          </a:p>
          <a:p>
            <a:pPr marL="342900" indent="-342900">
              <a:lnSpc>
                <a:spcPct val="150000"/>
              </a:lnSpc>
              <a:buFont typeface="Wingdings" pitchFamily="2" charset="2"/>
              <a:buChar char="v"/>
            </a:pPr>
            <a:r>
              <a:rPr kumimoji="1" lang="zh-CN" altLang="en-US" sz="2400" dirty="0">
                <a:solidFill>
                  <a:schemeClr val="bg1"/>
                </a:solidFill>
                <a:latin typeface="+mn-ea"/>
              </a:rPr>
              <a:t>每一个或两个肽链都可以组成蛋白的一个亚基。这种亚基相互作用形成的整个蛋白质特定的结构，即蛋白质四级结构。</a:t>
            </a:r>
          </a:p>
        </p:txBody>
      </p:sp>
      <p:pic>
        <p:nvPicPr>
          <p:cNvPr id="3" name="Picture 2">
            <a:extLst>
              <a:ext uri="{FF2B5EF4-FFF2-40B4-BE49-F238E27FC236}">
                <a16:creationId xmlns="" xmlns:a16="http://schemas.microsoft.com/office/drawing/2014/main" id="{50946BDA-62DD-5F4F-A7FF-E5D2F32280CB}"/>
              </a:ext>
            </a:extLst>
          </p:cNvPr>
          <p:cNvPicPr>
            <a:picLocks noChangeAspect="1"/>
          </p:cNvPicPr>
          <p:nvPr/>
        </p:nvPicPr>
        <p:blipFill>
          <a:blip r:embed="rId3"/>
          <a:stretch>
            <a:fillRect/>
          </a:stretch>
        </p:blipFill>
        <p:spPr>
          <a:xfrm>
            <a:off x="6575821" y="265176"/>
            <a:ext cx="5160067" cy="3236976"/>
          </a:xfrm>
          <a:prstGeom prst="rect">
            <a:avLst/>
          </a:prstGeom>
        </p:spPr>
      </p:pic>
      <p:pic>
        <p:nvPicPr>
          <p:cNvPr id="40" name="Picture 39">
            <a:extLst>
              <a:ext uri="{FF2B5EF4-FFF2-40B4-BE49-F238E27FC236}">
                <a16:creationId xmlns="" xmlns:a16="http://schemas.microsoft.com/office/drawing/2014/main" id="{42C4EE6B-B3AD-6B4D-BD9D-4F62F46E91CF}"/>
              </a:ext>
            </a:extLst>
          </p:cNvPr>
          <p:cNvPicPr>
            <a:picLocks noChangeAspect="1"/>
          </p:cNvPicPr>
          <p:nvPr/>
        </p:nvPicPr>
        <p:blipFill>
          <a:blip r:embed="rId4"/>
          <a:stretch>
            <a:fillRect/>
          </a:stretch>
        </p:blipFill>
        <p:spPr>
          <a:xfrm>
            <a:off x="6099048" y="4042340"/>
            <a:ext cx="5919667" cy="2331028"/>
          </a:xfrm>
          <a:prstGeom prst="rect">
            <a:avLst/>
          </a:prstGeom>
        </p:spPr>
      </p:pic>
    </p:spTree>
    <p:extLst>
      <p:ext uri="{BB962C8B-B14F-4D97-AF65-F5344CB8AC3E}">
        <p14:creationId xmlns:p14="http://schemas.microsoft.com/office/powerpoint/2010/main" val="26378721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2623602" y="394526"/>
            <a:ext cx="6944797" cy="1498282"/>
          </a:xfrm>
          <a:prstGeom prst="rect">
            <a:avLst/>
          </a:prstGeom>
          <a:noFill/>
        </p:spPr>
        <p:txBody>
          <a:bodyPr vert="horz" lIns="91440" tIns="45720" rIns="91440" bIns="45720" rtlCol="0">
            <a:normAutofit fontScale="925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342900" indent="-342900" algn="just">
              <a:buClr>
                <a:schemeClr val="bg1"/>
              </a:buClr>
              <a:buFont typeface="Wingdings" pitchFamily="2" charset="2"/>
              <a:buChar char="v"/>
            </a:pPr>
            <a:r>
              <a:rPr lang="zh-CN" altLang="en-US" sz="2400" dirty="0">
                <a:solidFill>
                  <a:schemeClr val="bg1"/>
                </a:solidFill>
                <a:latin typeface="+mn-ea"/>
              </a:rPr>
              <a:t>一级结构（氨基酸序列）决定了三级结构</a:t>
            </a:r>
            <a:endParaRPr lang="en-US" altLang="zh-CN" sz="2400" dirty="0">
              <a:solidFill>
                <a:schemeClr val="bg1"/>
              </a:solidFill>
              <a:latin typeface="+mn-ea"/>
            </a:endParaRPr>
          </a:p>
          <a:p>
            <a:pPr marL="342900" indent="-342900" algn="just">
              <a:buClr>
                <a:schemeClr val="bg1"/>
              </a:buClr>
              <a:buFont typeface="Wingdings" pitchFamily="2" charset="2"/>
              <a:buChar char="v"/>
            </a:pPr>
            <a:r>
              <a:rPr lang="zh-CN" altLang="en-US" sz="2400" dirty="0">
                <a:solidFill>
                  <a:schemeClr val="bg1"/>
                </a:solidFill>
                <a:latin typeface="+mn-ea"/>
              </a:rPr>
              <a:t>结构决定了功能</a:t>
            </a:r>
            <a:endParaRPr lang="en-US" altLang="zh-CN" sz="2400" dirty="0">
              <a:solidFill>
                <a:schemeClr val="bg1"/>
              </a:solidFill>
              <a:latin typeface="+mn-ea"/>
            </a:endParaRPr>
          </a:p>
          <a:p>
            <a:pPr marL="342900" indent="-342900" algn="just">
              <a:buClr>
                <a:schemeClr val="bg1"/>
              </a:buClr>
              <a:buFont typeface="Wingdings" pitchFamily="2" charset="2"/>
              <a:buChar char="v"/>
            </a:pPr>
            <a:r>
              <a:rPr lang="zh-CN" altLang="en-US" sz="2400" dirty="0">
                <a:solidFill>
                  <a:schemeClr val="bg1"/>
                </a:solidFill>
                <a:latin typeface="+mn-ea"/>
              </a:rPr>
              <a:t>蛋白质的功能依赖于对其它蛋白的识别和结合能力</a:t>
            </a:r>
            <a:endParaRPr lang="en-US" altLang="ja-JP" sz="2400" dirty="0">
              <a:solidFill>
                <a:schemeClr val="bg1"/>
              </a:solidFill>
              <a:latin typeface="+mn-ea"/>
            </a:endParaRPr>
          </a:p>
        </p:txBody>
      </p:sp>
      <p:pic>
        <p:nvPicPr>
          <p:cNvPr id="5" name="Picture 4" descr="05_17AntibodyBindProtein-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275" y="1947672"/>
            <a:ext cx="6650736" cy="4773168"/>
          </a:xfrm>
          <a:prstGeom prst="rect">
            <a:avLst/>
          </a:prstGeom>
        </p:spPr>
      </p:pic>
      <p:sp>
        <p:nvSpPr>
          <p:cNvPr id="6" name="Text Box 31"/>
          <p:cNvSpPr txBox="1">
            <a:spLocks noChangeArrowheads="1"/>
          </p:cNvSpPr>
          <p:nvPr/>
        </p:nvSpPr>
        <p:spPr bwMode="auto">
          <a:xfrm>
            <a:off x="3130702" y="2096464"/>
            <a:ext cx="2514491" cy="307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800" dirty="0">
                <a:solidFill>
                  <a:srgbClr val="000000"/>
                </a:solidFill>
                <a:latin typeface="Arial" charset="0"/>
              </a:rPr>
              <a:t>Antibody protein</a:t>
            </a:r>
          </a:p>
        </p:txBody>
      </p:sp>
      <p:sp>
        <p:nvSpPr>
          <p:cNvPr id="7" name="Text Box 31"/>
          <p:cNvSpPr txBox="1">
            <a:spLocks noChangeArrowheads="1"/>
          </p:cNvSpPr>
          <p:nvPr/>
        </p:nvSpPr>
        <p:spPr bwMode="auto">
          <a:xfrm>
            <a:off x="6428484" y="2096464"/>
            <a:ext cx="2514491" cy="307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5000"/>
              </a:lnSpc>
            </a:pPr>
            <a:r>
              <a:rPr lang="en-US" sz="1800" dirty="0">
                <a:solidFill>
                  <a:srgbClr val="000000"/>
                </a:solidFill>
                <a:latin typeface="Arial" charset="0"/>
              </a:rPr>
              <a:t>Protein from flu virus</a:t>
            </a:r>
          </a:p>
        </p:txBody>
      </p:sp>
      <p:sp>
        <p:nvSpPr>
          <p:cNvPr id="2" name="Slide Number Placeholder 1">
            <a:extLst>
              <a:ext uri="{FF2B5EF4-FFF2-40B4-BE49-F238E27FC236}">
                <a16:creationId xmlns="" xmlns:a16="http://schemas.microsoft.com/office/drawing/2014/main" id="{73350C1E-BF9B-974B-9BC8-5F4FFD6DBCC9}"/>
              </a:ext>
            </a:extLst>
          </p:cNvPr>
          <p:cNvSpPr>
            <a:spLocks noGrp="1"/>
          </p:cNvSpPr>
          <p:nvPr>
            <p:ph type="sldNum" sz="quarter" idx="12"/>
          </p:nvPr>
        </p:nvSpPr>
        <p:spPr/>
        <p:txBody>
          <a:bodyPr/>
          <a:lstStyle/>
          <a:p>
            <a:fld id="{8A7A6979-0714-4377-B894-6BE4C2D6E202}" type="slidenum">
              <a:rPr lang="en-US" smtClean="0"/>
              <a:pPr/>
              <a:t>52</a:t>
            </a:fld>
            <a:endParaRPr lang="en-US" dirty="0"/>
          </a:p>
        </p:txBody>
      </p:sp>
    </p:spTree>
    <p:extLst>
      <p:ext uri="{BB962C8B-B14F-4D97-AF65-F5344CB8AC3E}">
        <p14:creationId xmlns:p14="http://schemas.microsoft.com/office/powerpoint/2010/main" val="10996093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A7A6979-0714-4377-B894-6BE4C2D6E202}" type="slidenum">
              <a:rPr lang="en-US" smtClean="0"/>
              <a:pPr/>
              <a:t>53</a:t>
            </a:fld>
            <a:endParaRPr lang="en-US" dirty="0"/>
          </a:p>
        </p:txBody>
      </p:sp>
      <p:sp>
        <p:nvSpPr>
          <p:cNvPr id="5" name="文本框 4"/>
          <p:cNvSpPr txBox="1"/>
          <p:nvPr/>
        </p:nvSpPr>
        <p:spPr>
          <a:xfrm>
            <a:off x="870858" y="566058"/>
            <a:ext cx="5181599" cy="584775"/>
          </a:xfrm>
          <a:prstGeom prst="rect">
            <a:avLst/>
          </a:prstGeom>
          <a:noFill/>
        </p:spPr>
        <p:txBody>
          <a:bodyPr wrap="square" rtlCol="0">
            <a:spAutoFit/>
          </a:bodyPr>
          <a:lstStyle/>
          <a:p>
            <a:pPr marL="457200" indent="-457200">
              <a:buClr>
                <a:srgbClr val="FF0000"/>
              </a:buClr>
              <a:buFont typeface="Wingding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蛋白质结构的研究方法</a:t>
            </a:r>
          </a:p>
        </p:txBody>
      </p:sp>
      <p:sp>
        <p:nvSpPr>
          <p:cNvPr id="6" name="文本框 5"/>
          <p:cNvSpPr txBox="1"/>
          <p:nvPr/>
        </p:nvSpPr>
        <p:spPr>
          <a:xfrm>
            <a:off x="870858" y="1850570"/>
            <a:ext cx="10777419" cy="646331"/>
          </a:xfrm>
          <a:prstGeom prst="rect">
            <a:avLst/>
          </a:prstGeom>
          <a:noFill/>
        </p:spPr>
        <p:txBody>
          <a:bodyPr wrap="square" rtlCol="0">
            <a:spAutoFit/>
          </a:bodyPr>
          <a:lstStyle/>
          <a:p>
            <a:r>
              <a:rPr kumimoji="1" lang="zh-CN" altLang="en-US" dirty="0" smtClean="0"/>
              <a:t>蛋白质结构的研究涉及蛋白质从细胞中的分离、纯化和结构分析等非常复杂的过程，并且需要在</a:t>
            </a:r>
            <a:r>
              <a:rPr kumimoji="1" lang="en-US" altLang="zh-CN" dirty="0"/>
              <a:t>0</a:t>
            </a:r>
            <a:r>
              <a:rPr kumimoji="1" lang="zh-CN" altLang="en-US" dirty="0"/>
              <a:t>～</a:t>
            </a:r>
            <a:r>
              <a:rPr kumimoji="1" lang="en-US" altLang="zh-CN" dirty="0"/>
              <a:t>4</a:t>
            </a:r>
            <a:r>
              <a:rPr kumimoji="1" lang="zh-CN" altLang="en-US" dirty="0"/>
              <a:t> </a:t>
            </a:r>
            <a:r>
              <a:rPr kumimoji="1" lang="en-US" altLang="zh-CN" dirty="0"/>
              <a:t>°</a:t>
            </a:r>
            <a:r>
              <a:rPr kumimoji="1" lang="en-US" altLang="zh-CN" dirty="0" smtClean="0"/>
              <a:t>C</a:t>
            </a:r>
            <a:r>
              <a:rPr kumimoji="1" lang="zh-CN" altLang="en-US" dirty="0" smtClean="0"/>
              <a:t>的低温条件下进行，以减少蛋白质可能发生的变性和去折叠等结构变化。</a:t>
            </a:r>
            <a:endParaRPr kumimoji="1" lang="zh-CN" altLang="en-US" dirty="0"/>
          </a:p>
        </p:txBody>
      </p:sp>
      <p:sp>
        <p:nvSpPr>
          <p:cNvPr id="2" name="文本框 1"/>
          <p:cNvSpPr txBox="1"/>
          <p:nvPr/>
        </p:nvSpPr>
        <p:spPr>
          <a:xfrm>
            <a:off x="1676400" y="3196638"/>
            <a:ext cx="2550698" cy="2308324"/>
          </a:xfrm>
          <a:prstGeom prst="rect">
            <a:avLst/>
          </a:prstGeom>
          <a:noFill/>
        </p:spPr>
        <p:txBody>
          <a:bodyPr wrap="none" rtlCol="0">
            <a:spAutoFit/>
          </a:bodyPr>
          <a:lstStyle/>
          <a:p>
            <a:r>
              <a:rPr kumimoji="1" lang="zh-CN" altLang="en-US" dirty="0" smtClean="0"/>
              <a:t>蛋白分离纯化：</a:t>
            </a:r>
            <a:endParaRPr kumimoji="1" lang="en-US" altLang="zh-CN" dirty="0" smtClean="0"/>
          </a:p>
          <a:p>
            <a:pPr marL="285750" indent="-285750">
              <a:buFont typeface="Arial" charset="0"/>
              <a:buChar char="•"/>
            </a:pPr>
            <a:r>
              <a:rPr kumimoji="1" lang="zh-CN" altLang="en-US" dirty="0" smtClean="0"/>
              <a:t>离心</a:t>
            </a:r>
            <a:endParaRPr kumimoji="1" lang="en-US" altLang="zh-CN" dirty="0" smtClean="0"/>
          </a:p>
          <a:p>
            <a:pPr marL="285750" indent="-285750">
              <a:buFont typeface="Arial" charset="0"/>
              <a:buChar char="•"/>
            </a:pPr>
            <a:r>
              <a:rPr kumimoji="1" lang="zh-CN" altLang="en-US" dirty="0" smtClean="0"/>
              <a:t>柱层析</a:t>
            </a:r>
            <a:endParaRPr kumimoji="1" lang="en-US" altLang="zh-CN" dirty="0" smtClean="0"/>
          </a:p>
          <a:p>
            <a:pPr marL="285750" indent="-285750">
              <a:buFont typeface="Arial" charset="0"/>
              <a:buChar char="•"/>
            </a:pPr>
            <a:r>
              <a:rPr kumimoji="1" lang="zh-CN" altLang="en-US" dirty="0" smtClean="0"/>
              <a:t>电泳</a:t>
            </a:r>
            <a:endParaRPr kumimoji="1" lang="en-US" altLang="zh-CN" dirty="0" smtClean="0"/>
          </a:p>
          <a:p>
            <a:r>
              <a:rPr kumimoji="1" lang="zh-CN" altLang="en-US" dirty="0" smtClean="0"/>
              <a:t>蛋白结构解析：</a:t>
            </a:r>
            <a:endParaRPr kumimoji="1" lang="en-US" altLang="zh-CN" dirty="0" smtClean="0"/>
          </a:p>
          <a:p>
            <a:pPr marL="285750" indent="-285750">
              <a:buFont typeface="Arial" charset="0"/>
              <a:buChar char="•"/>
            </a:pPr>
            <a:r>
              <a:rPr kumimoji="1" lang="en-US" altLang="zh-CN" dirty="0"/>
              <a:t>X</a:t>
            </a:r>
            <a:r>
              <a:rPr kumimoji="1" lang="zh-CN" altLang="en-US" dirty="0"/>
              <a:t>射线晶体</a:t>
            </a:r>
            <a:r>
              <a:rPr kumimoji="1" lang="zh-CN" altLang="en-US" dirty="0" smtClean="0"/>
              <a:t>衍射</a:t>
            </a:r>
            <a:endParaRPr kumimoji="1" lang="en-US" altLang="zh-CN" dirty="0" smtClean="0"/>
          </a:p>
          <a:p>
            <a:pPr marL="285750" indent="-285750">
              <a:buFont typeface="Arial" charset="0"/>
              <a:buChar char="•"/>
            </a:pPr>
            <a:r>
              <a:rPr kumimoji="1" lang="zh-CN" altLang="en-US" dirty="0"/>
              <a:t>核磁</a:t>
            </a:r>
            <a:r>
              <a:rPr kumimoji="1" lang="zh-CN" altLang="en-US" dirty="0" smtClean="0"/>
              <a:t>共振</a:t>
            </a:r>
            <a:endParaRPr kumimoji="1" lang="en-US" altLang="zh-CN" dirty="0" smtClean="0"/>
          </a:p>
          <a:p>
            <a:pPr marL="285750" indent="-285750">
              <a:buFont typeface="Arial" charset="0"/>
              <a:buChar char="•"/>
            </a:pPr>
            <a:r>
              <a:rPr kumimoji="1" lang="zh-CN" altLang="en-US" dirty="0"/>
              <a:t>冷冻电镜单颗粒</a:t>
            </a:r>
            <a:r>
              <a:rPr kumimoji="1" lang="zh-CN" altLang="en-US" dirty="0" smtClean="0"/>
              <a:t>重构</a:t>
            </a:r>
            <a:endParaRPr kumimoji="1" lang="en-US" altLang="zh-CN" dirty="0" smtClean="0"/>
          </a:p>
        </p:txBody>
      </p:sp>
    </p:spTree>
    <p:extLst>
      <p:ext uri="{BB962C8B-B14F-4D97-AF65-F5344CB8AC3E}">
        <p14:creationId xmlns:p14="http://schemas.microsoft.com/office/powerpoint/2010/main" val="2892722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A7A6979-0714-4377-B894-6BE4C2D6E202}" type="slidenum">
              <a:rPr lang="en-US" smtClean="0"/>
              <a:pPr/>
              <a:t>54</a:t>
            </a:fld>
            <a:endParaRPr lang="en-US" dirty="0"/>
          </a:p>
        </p:txBody>
      </p:sp>
      <p:pic>
        <p:nvPicPr>
          <p:cNvPr id="7" name="图片 6"/>
          <p:cNvPicPr>
            <a:picLocks noChangeAspect="1"/>
          </p:cNvPicPr>
          <p:nvPr/>
        </p:nvPicPr>
        <p:blipFill>
          <a:blip r:embed="rId2"/>
          <a:stretch>
            <a:fillRect/>
          </a:stretch>
        </p:blipFill>
        <p:spPr>
          <a:xfrm>
            <a:off x="2989667" y="335281"/>
            <a:ext cx="6015802" cy="6248399"/>
          </a:xfrm>
          <a:prstGeom prst="rect">
            <a:avLst/>
          </a:prstGeom>
        </p:spPr>
      </p:pic>
    </p:spTree>
    <p:extLst>
      <p:ext uri="{BB962C8B-B14F-4D97-AF65-F5344CB8AC3E}">
        <p14:creationId xmlns:p14="http://schemas.microsoft.com/office/powerpoint/2010/main" val="2777804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A7A6979-0714-4377-B894-6BE4C2D6E202}" type="slidenum">
              <a:rPr lang="en-US" smtClean="0"/>
              <a:pPr/>
              <a:t>55</a:t>
            </a:fld>
            <a:endParaRPr lang="en-US" dirty="0"/>
          </a:p>
        </p:txBody>
      </p:sp>
      <p:pic>
        <p:nvPicPr>
          <p:cNvPr id="5" name="图片 4"/>
          <p:cNvPicPr>
            <a:picLocks noChangeAspect="1"/>
          </p:cNvPicPr>
          <p:nvPr/>
        </p:nvPicPr>
        <p:blipFill>
          <a:blip r:embed="rId2"/>
          <a:stretch>
            <a:fillRect/>
          </a:stretch>
        </p:blipFill>
        <p:spPr>
          <a:xfrm>
            <a:off x="1215325" y="827314"/>
            <a:ext cx="9543597" cy="5287447"/>
          </a:xfrm>
          <a:prstGeom prst="rect">
            <a:avLst/>
          </a:prstGeom>
        </p:spPr>
      </p:pic>
    </p:spTree>
    <p:extLst>
      <p:ext uri="{BB962C8B-B14F-4D97-AF65-F5344CB8AC3E}">
        <p14:creationId xmlns:p14="http://schemas.microsoft.com/office/powerpoint/2010/main" val="15194484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A7A6979-0714-4377-B894-6BE4C2D6E202}" type="slidenum">
              <a:rPr lang="en-US" smtClean="0"/>
              <a:pPr/>
              <a:t>56</a:t>
            </a:fld>
            <a:endParaRPr lang="en-US" dirty="0"/>
          </a:p>
        </p:txBody>
      </p:sp>
      <p:pic>
        <p:nvPicPr>
          <p:cNvPr id="5" name="图片 4"/>
          <p:cNvPicPr>
            <a:picLocks noChangeAspect="1"/>
          </p:cNvPicPr>
          <p:nvPr/>
        </p:nvPicPr>
        <p:blipFill>
          <a:blip r:embed="rId2"/>
          <a:stretch>
            <a:fillRect/>
          </a:stretch>
        </p:blipFill>
        <p:spPr>
          <a:xfrm>
            <a:off x="1284514" y="317862"/>
            <a:ext cx="9056614" cy="6148251"/>
          </a:xfrm>
          <a:prstGeom prst="rect">
            <a:avLst/>
          </a:prstGeom>
        </p:spPr>
      </p:pic>
      <p:sp>
        <p:nvSpPr>
          <p:cNvPr id="6" name="文本框 5"/>
          <p:cNvSpPr txBox="1"/>
          <p:nvPr/>
        </p:nvSpPr>
        <p:spPr>
          <a:xfrm>
            <a:off x="866720" y="2046515"/>
            <a:ext cx="1963999" cy="369332"/>
          </a:xfrm>
          <a:prstGeom prst="rect">
            <a:avLst/>
          </a:prstGeom>
          <a:noFill/>
        </p:spPr>
        <p:txBody>
          <a:bodyPr wrap="none" rtlCol="0">
            <a:spAutoFit/>
          </a:bodyPr>
          <a:lstStyle/>
          <a:p>
            <a:r>
              <a:rPr kumimoji="1" lang="en-US" altLang="zh-CN" dirty="0" smtClean="0">
                <a:solidFill>
                  <a:srgbClr val="FF0000"/>
                </a:solidFill>
              </a:rPr>
              <a:t>X</a:t>
            </a:r>
            <a:r>
              <a:rPr kumimoji="1" lang="zh-CN" altLang="en-US" dirty="0" smtClean="0">
                <a:solidFill>
                  <a:srgbClr val="FF0000"/>
                </a:solidFill>
              </a:rPr>
              <a:t>射线晶体衍射法</a:t>
            </a:r>
            <a:endParaRPr kumimoji="1" lang="zh-CN" altLang="en-US" dirty="0">
              <a:solidFill>
                <a:srgbClr val="FF0000"/>
              </a:solidFill>
            </a:endParaRPr>
          </a:p>
        </p:txBody>
      </p:sp>
    </p:spTree>
    <p:extLst>
      <p:ext uri="{BB962C8B-B14F-4D97-AF65-F5344CB8AC3E}">
        <p14:creationId xmlns:p14="http://schemas.microsoft.com/office/powerpoint/2010/main" val="304624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573256"/>
            <a:ext cx="9601200" cy="1485900"/>
          </a:xfrm>
        </p:spPr>
        <p:txBody>
          <a:bodyPr/>
          <a:lstStyle/>
          <a:p>
            <a:r>
              <a:rPr kumimoji="1" lang="en-US" altLang="zh-CN" b="1" dirty="0" smtClean="0"/>
              <a:t>Nuclear Magnetic Resonance</a:t>
            </a:r>
            <a:endParaRPr kumimoji="1" lang="zh-CN" altLang="en-US" b="1" dirty="0"/>
          </a:p>
        </p:txBody>
      </p:sp>
      <p:pic>
        <p:nvPicPr>
          <p:cNvPr id="4" name="图片 3"/>
          <p:cNvPicPr>
            <a:picLocks noChangeAspect="1"/>
          </p:cNvPicPr>
          <p:nvPr/>
        </p:nvPicPr>
        <p:blipFill>
          <a:blip r:embed="rId3"/>
          <a:stretch>
            <a:fillRect/>
          </a:stretch>
        </p:blipFill>
        <p:spPr>
          <a:xfrm>
            <a:off x="1371600" y="2222695"/>
            <a:ext cx="10325815" cy="3330908"/>
          </a:xfrm>
          <a:prstGeom prst="rect">
            <a:avLst/>
          </a:prstGeom>
        </p:spPr>
      </p:pic>
      <p:sp>
        <p:nvSpPr>
          <p:cNvPr id="3" name="矩形 2"/>
          <p:cNvSpPr/>
          <p:nvPr/>
        </p:nvSpPr>
        <p:spPr>
          <a:xfrm>
            <a:off x="9432529" y="1586928"/>
            <a:ext cx="1338828" cy="369332"/>
          </a:xfrm>
          <a:prstGeom prst="rect">
            <a:avLst/>
          </a:prstGeom>
        </p:spPr>
        <p:txBody>
          <a:bodyPr wrap="none">
            <a:spAutoFit/>
          </a:bodyPr>
          <a:lstStyle/>
          <a:p>
            <a:r>
              <a:rPr kumimoji="1" lang="zh-CN" altLang="en-US" dirty="0">
                <a:solidFill>
                  <a:srgbClr val="FF0000"/>
                </a:solidFill>
              </a:rPr>
              <a:t>核磁共振法</a:t>
            </a:r>
            <a:endParaRPr lang="zh-CN" altLang="en-US" dirty="0">
              <a:solidFill>
                <a:srgbClr val="FF0000"/>
              </a:solidFill>
            </a:endParaRPr>
          </a:p>
        </p:txBody>
      </p:sp>
      <p:sp>
        <p:nvSpPr>
          <p:cNvPr id="5" name="矩形 4"/>
          <p:cNvSpPr/>
          <p:nvPr/>
        </p:nvSpPr>
        <p:spPr>
          <a:xfrm>
            <a:off x="1121229" y="5833294"/>
            <a:ext cx="10210800" cy="646331"/>
          </a:xfrm>
          <a:prstGeom prst="rect">
            <a:avLst/>
          </a:prstGeom>
        </p:spPr>
        <p:txBody>
          <a:bodyPr wrap="square">
            <a:spAutoFit/>
          </a:bodyPr>
          <a:lstStyle/>
          <a:p>
            <a:pPr marL="171450" indent="-171450">
              <a:buFont typeface="Arial" charset="0"/>
              <a:buChar char="•"/>
            </a:pPr>
            <a:r>
              <a:rPr kumimoji="1" lang="zh-CN" altLang="en-US"/>
              <a:t>核磁共振法是将蛋白质溶液置于特定磁场中，特定原子核会发生自旋现象并产生核磁共振信号，通过波谱分析就可以知道原子核的化学环境和原子的共价连接情况，从而构建出蛋白质的三维结构。</a:t>
            </a:r>
            <a:endParaRPr kumimoji="1" lang="en-US" altLang="zh-CN" dirty="0"/>
          </a:p>
        </p:txBody>
      </p:sp>
    </p:spTree>
    <p:extLst>
      <p:ext uri="{BB962C8B-B14F-4D97-AF65-F5344CB8AC3E}">
        <p14:creationId xmlns:p14="http://schemas.microsoft.com/office/powerpoint/2010/main" val="11389592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98500" y="95250"/>
            <a:ext cx="10795000" cy="6667500"/>
          </a:xfrm>
          <a:prstGeom prst="rect">
            <a:avLst/>
          </a:prstGeom>
        </p:spPr>
      </p:pic>
      <p:sp>
        <p:nvSpPr>
          <p:cNvPr id="2" name="文本框 1"/>
          <p:cNvSpPr txBox="1"/>
          <p:nvPr/>
        </p:nvSpPr>
        <p:spPr>
          <a:xfrm>
            <a:off x="6596743" y="95250"/>
            <a:ext cx="2492990" cy="369332"/>
          </a:xfrm>
          <a:prstGeom prst="rect">
            <a:avLst/>
          </a:prstGeom>
          <a:noFill/>
        </p:spPr>
        <p:txBody>
          <a:bodyPr wrap="none" rtlCol="0">
            <a:spAutoFit/>
          </a:bodyPr>
          <a:lstStyle/>
          <a:p>
            <a:r>
              <a:rPr kumimoji="1" lang="zh-CN" altLang="en-US" dirty="0" smtClean="0">
                <a:solidFill>
                  <a:srgbClr val="FF0000"/>
                </a:solidFill>
              </a:rPr>
              <a:t>冷冻电镜单颗粒重构法</a:t>
            </a:r>
            <a:endParaRPr kumimoji="1" lang="zh-CN" altLang="en-US" dirty="0">
              <a:solidFill>
                <a:srgbClr val="FF0000"/>
              </a:solidFill>
            </a:endParaRPr>
          </a:p>
        </p:txBody>
      </p:sp>
    </p:spTree>
    <p:extLst>
      <p:ext uri="{BB962C8B-B14F-4D97-AF65-F5344CB8AC3E}">
        <p14:creationId xmlns:p14="http://schemas.microsoft.com/office/powerpoint/2010/main" val="15615467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Content Placeholder 2"/>
          <p:cNvSpPr>
            <a:spLocks noGrp="1"/>
          </p:cNvSpPr>
          <p:nvPr>
            <p:ph idx="1"/>
          </p:nvPr>
        </p:nvSpPr>
        <p:spPr>
          <a:xfrm>
            <a:off x="962054" y="1003330"/>
            <a:ext cx="10301760" cy="2699650"/>
          </a:xfrm>
        </p:spPr>
        <p:txBody>
          <a:bodyPr>
            <a:noAutofit/>
          </a:bodyPr>
          <a:lstStyle/>
          <a:p>
            <a:r>
              <a:rPr lang="zh-CN" altLang="en-US" sz="2000" dirty="0">
                <a:solidFill>
                  <a:schemeClr val="tx1"/>
                </a:solidFill>
                <a:latin typeface="Arial" panose="020B0604020202020204" pitchFamily="34" charset="0"/>
                <a:cs typeface="Arial" panose="020B0604020202020204" pitchFamily="34" charset="0"/>
              </a:rPr>
              <a:t>核电荷数即质子所带的正电荷数，等于质子数。</a:t>
            </a:r>
            <a:endParaRPr lang="en-US" altLang="zh-CN" sz="2000" dirty="0">
              <a:solidFill>
                <a:schemeClr val="tx1"/>
              </a:solidFill>
              <a:latin typeface="Arial" panose="020B0604020202020204" pitchFamily="34" charset="0"/>
              <a:cs typeface="Arial" panose="020B0604020202020204" pitchFamily="34" charset="0"/>
            </a:endParaRPr>
          </a:p>
          <a:p>
            <a:r>
              <a:rPr lang="en-US" sz="2000" dirty="0">
                <a:solidFill>
                  <a:schemeClr val="tx1"/>
                </a:solidFill>
                <a:latin typeface="Arial" panose="020B0604020202020204" pitchFamily="34" charset="0"/>
                <a:cs typeface="Arial" panose="020B0604020202020204" pitchFamily="34" charset="0"/>
              </a:rPr>
              <a:t>An element</a:t>
            </a:r>
            <a:r>
              <a:rPr lang="en-US" altLang="zh-CN" sz="2000" dirty="0">
                <a:solidFill>
                  <a:schemeClr val="tx1"/>
                </a:solidFill>
                <a:latin typeface="Arial" panose="020B0604020202020204" pitchFamily="34" charset="0"/>
                <a:cs typeface="Arial" panose="020B0604020202020204" pitchFamily="34" charset="0"/>
              </a:rPr>
              <a:t>’</a:t>
            </a:r>
            <a:r>
              <a:rPr lang="en-US" altLang="ja-JP" sz="2000" dirty="0">
                <a:solidFill>
                  <a:schemeClr val="tx1"/>
                </a:solidFill>
                <a:latin typeface="Arial" panose="020B0604020202020204" pitchFamily="34" charset="0"/>
                <a:cs typeface="Arial" panose="020B0604020202020204" pitchFamily="34" charset="0"/>
              </a:rPr>
              <a:t>s atomic number</a:t>
            </a:r>
            <a:r>
              <a:rPr lang="zh-CN" altLang="en-US" sz="2000" dirty="0">
                <a:solidFill>
                  <a:schemeClr val="tx1"/>
                </a:solidFill>
                <a:latin typeface="Arial" panose="020B0604020202020204" pitchFamily="34" charset="0"/>
                <a:cs typeface="Arial" panose="020B0604020202020204" pitchFamily="34" charset="0"/>
              </a:rPr>
              <a:t>（原子数）</a:t>
            </a:r>
            <a:r>
              <a:rPr lang="en-US" altLang="ja-JP" sz="2000" dirty="0">
                <a:solidFill>
                  <a:schemeClr val="tx1"/>
                </a:solidFill>
                <a:latin typeface="Arial" panose="020B0604020202020204" pitchFamily="34" charset="0"/>
                <a:cs typeface="Arial" panose="020B0604020202020204" pitchFamily="34" charset="0"/>
              </a:rPr>
              <a:t> is the number of protons</a:t>
            </a:r>
            <a:r>
              <a:rPr lang="zh-CN" altLang="en-US" sz="2000" dirty="0">
                <a:solidFill>
                  <a:schemeClr val="tx1"/>
                </a:solidFill>
                <a:latin typeface="Arial" panose="020B0604020202020204" pitchFamily="34" charset="0"/>
                <a:cs typeface="Arial" panose="020B0604020202020204" pitchFamily="34" charset="0"/>
              </a:rPr>
              <a:t>（质子）</a:t>
            </a:r>
            <a:r>
              <a:rPr lang="en-US" altLang="ja-JP" sz="2000" dirty="0">
                <a:solidFill>
                  <a:schemeClr val="tx1"/>
                </a:solidFill>
                <a:latin typeface="Arial" panose="020B0604020202020204" pitchFamily="34" charset="0"/>
                <a:cs typeface="Arial" panose="020B0604020202020204" pitchFamily="34" charset="0"/>
              </a:rPr>
              <a:t> in its nucleus</a:t>
            </a:r>
          </a:p>
          <a:p>
            <a:r>
              <a:rPr lang="en-US" sz="2000" dirty="0">
                <a:solidFill>
                  <a:schemeClr val="tx1"/>
                </a:solidFill>
                <a:latin typeface="Arial" panose="020B0604020202020204" pitchFamily="34" charset="0"/>
                <a:cs typeface="Arial" panose="020B0604020202020204" pitchFamily="34" charset="0"/>
              </a:rPr>
              <a:t>An element</a:t>
            </a:r>
            <a:r>
              <a:rPr lang="en-US" altLang="zh-CN" sz="2000" dirty="0">
                <a:solidFill>
                  <a:schemeClr val="tx1"/>
                </a:solidFill>
                <a:latin typeface="Arial" panose="020B0604020202020204" pitchFamily="34" charset="0"/>
                <a:cs typeface="Arial" panose="020B0604020202020204" pitchFamily="34" charset="0"/>
              </a:rPr>
              <a:t>’</a:t>
            </a:r>
            <a:r>
              <a:rPr lang="en-US" altLang="ja-JP" sz="2000" dirty="0">
                <a:solidFill>
                  <a:schemeClr val="tx1"/>
                </a:solidFill>
                <a:latin typeface="Arial" panose="020B0604020202020204" pitchFamily="34" charset="0"/>
                <a:cs typeface="Arial" panose="020B0604020202020204" pitchFamily="34" charset="0"/>
              </a:rPr>
              <a:t>s mass number</a:t>
            </a:r>
            <a:r>
              <a:rPr lang="zh-CN" altLang="en-US" sz="2000" dirty="0">
                <a:solidFill>
                  <a:schemeClr val="tx1"/>
                </a:solidFill>
                <a:latin typeface="Arial" panose="020B0604020202020204" pitchFamily="34" charset="0"/>
                <a:cs typeface="Arial" panose="020B0604020202020204" pitchFamily="34" charset="0"/>
              </a:rPr>
              <a:t>（质量数）</a:t>
            </a:r>
            <a:r>
              <a:rPr lang="en-US" altLang="ja-JP" sz="2000" dirty="0">
                <a:solidFill>
                  <a:schemeClr val="tx1"/>
                </a:solidFill>
                <a:latin typeface="Arial" panose="020B0604020202020204" pitchFamily="34" charset="0"/>
                <a:cs typeface="Arial" panose="020B0604020202020204" pitchFamily="34" charset="0"/>
              </a:rPr>
              <a:t> is the sum of protons plus neutrons</a:t>
            </a:r>
            <a:r>
              <a:rPr lang="zh-CN" altLang="en-US" sz="2000" dirty="0">
                <a:solidFill>
                  <a:schemeClr val="tx1"/>
                </a:solidFill>
                <a:latin typeface="Arial" panose="020B0604020202020204" pitchFamily="34" charset="0"/>
                <a:cs typeface="Arial" panose="020B0604020202020204" pitchFamily="34" charset="0"/>
              </a:rPr>
              <a:t> （中子）</a:t>
            </a:r>
            <a:r>
              <a:rPr lang="en-US" altLang="ja-JP" sz="2000" dirty="0">
                <a:solidFill>
                  <a:schemeClr val="tx1"/>
                </a:solidFill>
                <a:latin typeface="Arial" panose="020B0604020202020204" pitchFamily="34" charset="0"/>
                <a:cs typeface="Arial" panose="020B0604020202020204" pitchFamily="34" charset="0"/>
              </a:rPr>
              <a:t> in the nucleus </a:t>
            </a:r>
          </a:p>
          <a:p>
            <a:r>
              <a:rPr lang="en-US" sz="2000" dirty="0">
                <a:solidFill>
                  <a:schemeClr val="tx1"/>
                </a:solidFill>
                <a:latin typeface="Arial" panose="020B0604020202020204" pitchFamily="34" charset="0"/>
                <a:cs typeface="Arial" panose="020B0604020202020204" pitchFamily="34" charset="0"/>
              </a:rPr>
              <a:t>Atomic mass</a:t>
            </a:r>
            <a:r>
              <a:rPr lang="zh-CN" altLang="en-US" sz="2000" dirty="0">
                <a:solidFill>
                  <a:schemeClr val="tx1"/>
                </a:solidFill>
                <a:latin typeface="Arial" panose="020B0604020202020204" pitchFamily="34" charset="0"/>
                <a:cs typeface="Arial" panose="020B0604020202020204" pitchFamily="34" charset="0"/>
              </a:rPr>
              <a:t>（原子量）</a:t>
            </a:r>
            <a:r>
              <a:rPr lang="en-US" altLang="zh-CN" sz="2000" dirty="0">
                <a:solidFill>
                  <a:schemeClr val="tx1"/>
                </a:solidFill>
                <a:latin typeface="Arial" panose="020B0604020202020204" pitchFamily="34" charset="0"/>
                <a:cs typeface="Arial" panose="020B0604020202020204" pitchFamily="34" charset="0"/>
              </a:rPr>
              <a:t>,</a:t>
            </a:r>
            <a:r>
              <a:rPr lang="en-US" sz="2000" dirty="0">
                <a:solidFill>
                  <a:schemeClr val="tx1"/>
                </a:solidFill>
                <a:latin typeface="Arial" panose="020B0604020202020204" pitchFamily="34" charset="0"/>
                <a:cs typeface="Arial" panose="020B0604020202020204" pitchFamily="34" charset="0"/>
              </a:rPr>
              <a:t> the atom</a:t>
            </a:r>
            <a:r>
              <a:rPr lang="en-US" altLang="zh-CN" sz="2000" dirty="0">
                <a:solidFill>
                  <a:schemeClr val="tx1"/>
                </a:solidFill>
                <a:latin typeface="Arial" panose="020B0604020202020204" pitchFamily="34" charset="0"/>
                <a:cs typeface="Arial" panose="020B0604020202020204" pitchFamily="34" charset="0"/>
              </a:rPr>
              <a:t>’</a:t>
            </a:r>
            <a:r>
              <a:rPr lang="en-US" altLang="ja-JP" sz="2000" dirty="0">
                <a:solidFill>
                  <a:schemeClr val="tx1"/>
                </a:solidFill>
                <a:latin typeface="Arial" panose="020B0604020202020204" pitchFamily="34" charset="0"/>
                <a:cs typeface="Arial" panose="020B0604020202020204" pitchFamily="34" charset="0"/>
              </a:rPr>
              <a:t>s total mass</a:t>
            </a:r>
            <a:r>
              <a:rPr lang="en-US" altLang="zh-CN" sz="2000" dirty="0">
                <a:solidFill>
                  <a:schemeClr val="tx1"/>
                </a:solidFill>
                <a:latin typeface="Arial" panose="020B0604020202020204" pitchFamily="34" charset="0"/>
                <a:cs typeface="Arial" panose="020B0604020202020204" pitchFamily="34" charset="0"/>
              </a:rPr>
              <a:t>.</a:t>
            </a:r>
            <a:endParaRPr lang="en-US" altLang="ja-JP" sz="2000" dirty="0">
              <a:solidFill>
                <a:schemeClr val="tx1"/>
              </a:solidFill>
              <a:latin typeface="Arial" panose="020B0604020202020204" pitchFamily="34" charset="0"/>
              <a:cs typeface="Arial" panose="020B0604020202020204" pitchFamily="34" charset="0"/>
            </a:endParaRPr>
          </a:p>
          <a:p>
            <a:r>
              <a:rPr lang="en-US" altLang="zh-CN" sz="2000" dirty="0">
                <a:solidFill>
                  <a:schemeClr val="tx1"/>
                </a:solidFill>
                <a:latin typeface="Arial" panose="020B0604020202020204" pitchFamily="34" charset="0"/>
                <a:cs typeface="Arial" panose="020B0604020202020204" pitchFamily="34" charset="0"/>
              </a:rPr>
              <a:t>1</a:t>
            </a:r>
            <a:r>
              <a:rPr lang="zh-CN" altLang="en-US" sz="2000" dirty="0">
                <a:solidFill>
                  <a:schemeClr val="tx1"/>
                </a:solidFill>
                <a:latin typeface="Arial" panose="020B0604020202020204" pitchFamily="34" charset="0"/>
                <a:cs typeface="Arial" panose="020B0604020202020204" pitchFamily="34" charset="0"/>
              </a:rPr>
              <a:t>个质子或</a:t>
            </a:r>
            <a:r>
              <a:rPr lang="en-US" altLang="zh-CN" sz="2000" dirty="0">
                <a:solidFill>
                  <a:schemeClr val="tx1"/>
                </a:solidFill>
                <a:latin typeface="Arial" panose="020B0604020202020204" pitchFamily="34" charset="0"/>
                <a:cs typeface="Arial" panose="020B0604020202020204" pitchFamily="34" charset="0"/>
              </a:rPr>
              <a:t>1</a:t>
            </a:r>
            <a:r>
              <a:rPr lang="zh-CN" altLang="en-US" sz="2000" dirty="0">
                <a:solidFill>
                  <a:schemeClr val="tx1"/>
                </a:solidFill>
                <a:latin typeface="Arial" panose="020B0604020202020204" pitchFamily="34" charset="0"/>
                <a:cs typeface="Arial" panose="020B0604020202020204" pitchFamily="34" charset="0"/>
              </a:rPr>
              <a:t>个中子质量约等于</a:t>
            </a:r>
            <a:r>
              <a:rPr lang="en-US" altLang="zh-CN" sz="2000" dirty="0">
                <a:solidFill>
                  <a:schemeClr val="tx1"/>
                </a:solidFill>
                <a:latin typeface="Arial" panose="020B0604020202020204" pitchFamily="34" charset="0"/>
                <a:cs typeface="Arial" panose="020B0604020202020204" pitchFamily="34" charset="0"/>
              </a:rPr>
              <a:t>1</a:t>
            </a:r>
            <a:r>
              <a:rPr lang="zh-CN" altLang="en-US" sz="2000" dirty="0">
                <a:solidFill>
                  <a:schemeClr val="tx1"/>
                </a:solidFill>
                <a:latin typeface="Arial" panose="020B0604020202020204" pitchFamily="34" charset="0"/>
                <a:cs typeface="Arial" panose="020B0604020202020204" pitchFamily="34" charset="0"/>
              </a:rPr>
              <a:t>道尔顿，所以原子量等于质子数</a:t>
            </a:r>
            <a:r>
              <a:rPr lang="en-US" altLang="zh-CN" sz="2000" dirty="0">
                <a:solidFill>
                  <a:schemeClr val="tx1"/>
                </a:solidFill>
                <a:latin typeface="Arial" panose="020B0604020202020204" pitchFamily="34" charset="0"/>
                <a:cs typeface="Arial" panose="020B0604020202020204" pitchFamily="34" charset="0"/>
              </a:rPr>
              <a:t>+</a:t>
            </a:r>
            <a:r>
              <a:rPr lang="zh-CN" altLang="en-US" sz="2000" dirty="0">
                <a:solidFill>
                  <a:schemeClr val="tx1"/>
                </a:solidFill>
                <a:latin typeface="Arial" panose="020B0604020202020204" pitchFamily="34" charset="0"/>
                <a:cs typeface="Arial" panose="020B0604020202020204" pitchFamily="34" charset="0"/>
              </a:rPr>
              <a:t>中子数，即质量数</a:t>
            </a:r>
            <a:endParaRPr lang="en-US" altLang="ja-JP" sz="20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95E3A421-36B7-9B45-9365-A4EB4962AB60}"/>
              </a:ext>
            </a:extLst>
          </p:cNvPr>
          <p:cNvPicPr>
            <a:picLocks noChangeAspect="1"/>
          </p:cNvPicPr>
          <p:nvPr/>
        </p:nvPicPr>
        <p:blipFill>
          <a:blip r:embed="rId3"/>
          <a:stretch>
            <a:fillRect/>
          </a:stretch>
        </p:blipFill>
        <p:spPr>
          <a:xfrm>
            <a:off x="3004394" y="3917805"/>
            <a:ext cx="6091767" cy="2512628"/>
          </a:xfrm>
          <a:prstGeom prst="rect">
            <a:avLst/>
          </a:prstGeom>
        </p:spPr>
      </p:pic>
      <p:sp>
        <p:nvSpPr>
          <p:cNvPr id="5" name="TextBox 4">
            <a:extLst>
              <a:ext uri="{FF2B5EF4-FFF2-40B4-BE49-F238E27FC236}">
                <a16:creationId xmlns="" xmlns:a16="http://schemas.microsoft.com/office/drawing/2014/main" id="{50180CFD-F42A-FC44-9208-B464E1CB8488}"/>
              </a:ext>
            </a:extLst>
          </p:cNvPr>
          <p:cNvSpPr txBox="1"/>
          <p:nvPr/>
        </p:nvSpPr>
        <p:spPr>
          <a:xfrm>
            <a:off x="5285522" y="411589"/>
            <a:ext cx="1620957" cy="523220"/>
          </a:xfrm>
          <a:prstGeom prst="rect">
            <a:avLst/>
          </a:prstGeom>
          <a:noFill/>
        </p:spPr>
        <p:txBody>
          <a:bodyPr wrap="none" rtlCol="0">
            <a:spAutoFit/>
          </a:bodyPr>
          <a:lstStyle/>
          <a:p>
            <a:r>
              <a:rPr lang="zh-CN" altLang="en-US" sz="2800" dirty="0"/>
              <a:t>几个概念</a:t>
            </a:r>
            <a:endParaRPr lang="en-US" sz="2800" dirty="0"/>
          </a:p>
        </p:txBody>
      </p:sp>
      <p:sp>
        <p:nvSpPr>
          <p:cNvPr id="2" name="Slide Number Placeholder 1">
            <a:extLst>
              <a:ext uri="{FF2B5EF4-FFF2-40B4-BE49-F238E27FC236}">
                <a16:creationId xmlns="" xmlns:a16="http://schemas.microsoft.com/office/drawing/2014/main" id="{BB3E7BFC-E22B-2E4A-B83A-5E85D376E853}"/>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20922532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2"/>
          <p:cNvSpPr txBox="1">
            <a:spLocks noChangeArrowheads="1"/>
          </p:cNvSpPr>
          <p:nvPr/>
        </p:nvSpPr>
        <p:spPr bwMode="blackWhite">
          <a:xfrm>
            <a:off x="3129281" y="219017"/>
            <a:ext cx="5933439" cy="685800"/>
          </a:xfrm>
          <a:prstGeom prst="rect">
            <a:avLst/>
          </a:prstGeom>
          <a:noFill/>
          <a:ln w="38100" cap="sq">
            <a:noFill/>
            <a:miter lim="800000"/>
          </a:ln>
        </p:spPr>
        <p:txBody>
          <a:bodyPr vert="horz" lIns="274320" tIns="182880" rIns="274320" bIns="182880" rtlCol="0" anchor="ctr" anchorCtr="1">
            <a:normAutofit fontScale="75000" lnSpcReduction="2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altLang="zh-CN" sz="4000" dirty="0" smtClean="0">
                <a:solidFill>
                  <a:srgbClr val="7030A0"/>
                </a:solidFill>
                <a:latin typeface="黑体" charset="-122"/>
                <a:ea typeface="黑体" charset="-122"/>
              </a:rPr>
              <a:t>2.5  </a:t>
            </a:r>
            <a:r>
              <a:rPr lang="zh-CN" altLang="en-US" sz="3600" dirty="0">
                <a:solidFill>
                  <a:srgbClr val="7030A0"/>
                </a:solidFill>
                <a:latin typeface="黑体" charset="-122"/>
                <a:ea typeface="黑体" charset="-122"/>
              </a:rPr>
              <a:t>核酸</a:t>
            </a:r>
          </a:p>
        </p:txBody>
      </p:sp>
      <p:sp>
        <p:nvSpPr>
          <p:cNvPr id="2" name="TextBox 1"/>
          <p:cNvSpPr txBox="1"/>
          <p:nvPr/>
        </p:nvSpPr>
        <p:spPr>
          <a:xfrm>
            <a:off x="809680" y="1931125"/>
            <a:ext cx="10572641" cy="2308324"/>
          </a:xfrm>
          <a:prstGeom prst="rect">
            <a:avLst/>
          </a:prstGeom>
          <a:noFill/>
        </p:spPr>
        <p:txBody>
          <a:bodyPr wrap="square" rtlCol="0">
            <a:spAutoFit/>
          </a:bodyPr>
          <a:lstStyle/>
          <a:p>
            <a:pPr marL="342900" indent="-342900" algn="just">
              <a:lnSpc>
                <a:spcPct val="150000"/>
              </a:lnSpc>
              <a:buFont typeface="Wingdings" pitchFamily="2" charset="2"/>
              <a:buChar char="v"/>
            </a:pPr>
            <a:r>
              <a:rPr kumimoji="1" lang="zh-CN" altLang="en-US" sz="2400" dirty="0">
                <a:solidFill>
                  <a:schemeClr val="bg1"/>
                </a:solidFill>
                <a:latin typeface="+mn-ea"/>
              </a:rPr>
              <a:t>核酸负责贮存遗传信息和控制蛋白质的合成。</a:t>
            </a:r>
            <a:endParaRPr kumimoji="1" lang="en-US" altLang="zh-CN" sz="2400" dirty="0">
              <a:solidFill>
                <a:schemeClr val="bg1"/>
              </a:solidFill>
              <a:latin typeface="+mn-ea"/>
            </a:endParaRPr>
          </a:p>
          <a:p>
            <a:pPr marL="342900" indent="-342900" algn="just">
              <a:lnSpc>
                <a:spcPct val="150000"/>
              </a:lnSpc>
              <a:buFont typeface="Wingdings" pitchFamily="2" charset="2"/>
              <a:buChar char="v"/>
            </a:pPr>
            <a:r>
              <a:rPr kumimoji="1" lang="zh-CN" altLang="en-US" sz="2400" dirty="0">
                <a:solidFill>
                  <a:schemeClr val="bg1"/>
                </a:solidFill>
                <a:latin typeface="+mn-ea"/>
              </a:rPr>
              <a:t>核酸包括脱氧核糖核酸（</a:t>
            </a:r>
            <a:r>
              <a:rPr kumimoji="1" lang="en-US" altLang="zh-CN" sz="2400" dirty="0">
                <a:solidFill>
                  <a:schemeClr val="bg1"/>
                </a:solidFill>
                <a:latin typeface="+mn-ea"/>
              </a:rPr>
              <a:t>DNA</a:t>
            </a:r>
            <a:r>
              <a:rPr kumimoji="1" lang="zh-CN" altLang="en-US" sz="2400" dirty="0">
                <a:solidFill>
                  <a:schemeClr val="bg1"/>
                </a:solidFill>
                <a:latin typeface="+mn-ea"/>
              </a:rPr>
              <a:t>）和核糖核酸（</a:t>
            </a:r>
            <a:r>
              <a:rPr kumimoji="1" lang="en-US" altLang="zh-CN" sz="2400" dirty="0">
                <a:solidFill>
                  <a:schemeClr val="bg1"/>
                </a:solidFill>
                <a:latin typeface="+mn-ea"/>
              </a:rPr>
              <a:t>RNA</a:t>
            </a:r>
            <a:r>
              <a:rPr kumimoji="1" lang="zh-CN" altLang="en-US" sz="2400" dirty="0">
                <a:solidFill>
                  <a:schemeClr val="bg1"/>
                </a:solidFill>
                <a:latin typeface="+mn-ea"/>
              </a:rPr>
              <a:t>）两类。</a:t>
            </a:r>
            <a:endParaRPr kumimoji="1" lang="en-US" altLang="zh-CN" sz="2400" dirty="0">
              <a:solidFill>
                <a:schemeClr val="bg1"/>
              </a:solidFill>
              <a:latin typeface="+mn-ea"/>
            </a:endParaRPr>
          </a:p>
          <a:p>
            <a:pPr marL="342900" indent="-342900" algn="just">
              <a:lnSpc>
                <a:spcPct val="150000"/>
              </a:lnSpc>
              <a:buFont typeface="Wingdings" pitchFamily="2" charset="2"/>
              <a:buChar char="v"/>
            </a:pPr>
            <a:r>
              <a:rPr kumimoji="1" lang="zh-CN" altLang="en-US" sz="2400" dirty="0">
                <a:solidFill>
                  <a:schemeClr val="bg1"/>
                </a:solidFill>
                <a:latin typeface="+mn-ea"/>
              </a:rPr>
              <a:t>贮存遗传信息的特殊</a:t>
            </a:r>
            <a:r>
              <a:rPr kumimoji="1" lang="en-US" altLang="zh-CN" sz="2400" dirty="0">
                <a:solidFill>
                  <a:schemeClr val="bg1"/>
                </a:solidFill>
                <a:latin typeface="+mn-ea"/>
              </a:rPr>
              <a:t>DNA</a:t>
            </a:r>
            <a:r>
              <a:rPr kumimoji="1" lang="zh-CN" altLang="en-US" sz="2400" dirty="0">
                <a:solidFill>
                  <a:schemeClr val="bg1"/>
                </a:solidFill>
                <a:latin typeface="+mn-ea"/>
              </a:rPr>
              <a:t>片段称为</a:t>
            </a:r>
            <a:r>
              <a:rPr kumimoji="1" lang="zh-CN" altLang="en-US" sz="2400" b="1" dirty="0">
                <a:solidFill>
                  <a:schemeClr val="bg1"/>
                </a:solidFill>
                <a:latin typeface="+mn-ea"/>
              </a:rPr>
              <a:t>基因</a:t>
            </a:r>
            <a:r>
              <a:rPr kumimoji="1" lang="zh-CN" altLang="en-US" sz="2400" dirty="0">
                <a:solidFill>
                  <a:schemeClr val="bg1"/>
                </a:solidFill>
                <a:latin typeface="+mn-ea"/>
              </a:rPr>
              <a:t>，负责编码蛋白质的氨基酸序列。</a:t>
            </a:r>
            <a:r>
              <a:rPr kumimoji="1" lang="en-US" altLang="zh-CN" sz="2400" dirty="0">
                <a:solidFill>
                  <a:schemeClr val="bg1"/>
                </a:solidFill>
                <a:latin typeface="+mn-ea"/>
              </a:rPr>
              <a:t>DNA</a:t>
            </a:r>
            <a:r>
              <a:rPr kumimoji="1" lang="zh-CN" altLang="en-US" sz="2400" dirty="0">
                <a:solidFill>
                  <a:schemeClr val="bg1"/>
                </a:solidFill>
                <a:latin typeface="+mn-ea"/>
              </a:rPr>
              <a:t>实际上控制着细胞和生命体的生命过程。</a:t>
            </a:r>
            <a:endParaRPr kumimoji="1" lang="en-US" altLang="zh-CN" sz="2400" dirty="0">
              <a:solidFill>
                <a:schemeClr val="bg1"/>
              </a:solidFill>
              <a:latin typeface="+mn-ea"/>
            </a:endParaRPr>
          </a:p>
        </p:txBody>
      </p:sp>
      <p:sp>
        <p:nvSpPr>
          <p:cNvPr id="3" name="Slide Number Placeholder 2">
            <a:extLst>
              <a:ext uri="{FF2B5EF4-FFF2-40B4-BE49-F238E27FC236}">
                <a16:creationId xmlns="" xmlns:a16="http://schemas.microsoft.com/office/drawing/2014/main" id="{6804EEB8-3F52-6347-A381-D3BA755494A4}"/>
              </a:ext>
            </a:extLst>
          </p:cNvPr>
          <p:cNvSpPr>
            <a:spLocks noGrp="1"/>
          </p:cNvSpPr>
          <p:nvPr>
            <p:ph type="sldNum" sz="quarter" idx="12"/>
          </p:nvPr>
        </p:nvSpPr>
        <p:spPr/>
        <p:txBody>
          <a:bodyPr/>
          <a:lstStyle/>
          <a:p>
            <a:fld id="{8A7A6979-0714-4377-B894-6BE4C2D6E202}" type="slidenum">
              <a:rPr lang="en-US" smtClean="0"/>
              <a:pPr/>
              <a:t>59</a:t>
            </a:fld>
            <a:endParaRPr lang="en-US" dirty="0"/>
          </a:p>
        </p:txBody>
      </p:sp>
    </p:spTree>
    <p:extLst>
      <p:ext uri="{BB962C8B-B14F-4D97-AF65-F5344CB8AC3E}">
        <p14:creationId xmlns:p14="http://schemas.microsoft.com/office/powerpoint/2010/main" val="12835573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05_23DNARNAProtein_3-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696" y="221198"/>
            <a:ext cx="5894832" cy="6437376"/>
          </a:xfrm>
          <a:prstGeom prst="rect">
            <a:avLst/>
          </a:prstGeom>
        </p:spPr>
      </p:pic>
      <p:sp>
        <p:nvSpPr>
          <p:cNvPr id="3" name="Text Box 31"/>
          <p:cNvSpPr txBox="1">
            <a:spLocks noChangeArrowheads="1"/>
          </p:cNvSpPr>
          <p:nvPr/>
        </p:nvSpPr>
        <p:spPr bwMode="auto">
          <a:xfrm>
            <a:off x="5943489" y="311629"/>
            <a:ext cx="611414" cy="330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DNA</a:t>
            </a:r>
          </a:p>
        </p:txBody>
      </p:sp>
      <p:grpSp>
        <p:nvGrpSpPr>
          <p:cNvPr id="4" name="Group 3"/>
          <p:cNvGrpSpPr/>
          <p:nvPr/>
        </p:nvGrpSpPr>
        <p:grpSpPr>
          <a:xfrm>
            <a:off x="3360423" y="1299987"/>
            <a:ext cx="293847" cy="305309"/>
            <a:chOff x="5427579" y="327780"/>
            <a:chExt cx="224367" cy="233119"/>
          </a:xfrm>
        </p:grpSpPr>
        <p:sp>
          <p:nvSpPr>
            <p:cNvPr id="5" name="Oval 4"/>
            <p:cNvSpPr/>
            <p:nvPr/>
          </p:nvSpPr>
          <p:spPr bwMode="auto">
            <a:xfrm>
              <a:off x="5436038" y="338650"/>
              <a:ext cx="211666" cy="211666"/>
            </a:xfrm>
            <a:prstGeom prst="ellipse">
              <a:avLst/>
            </a:prstGeom>
            <a:solidFill>
              <a:srgbClr val="0093C5"/>
            </a:solidFill>
            <a:ln w="9525" cap="flat" cmpd="sng" algn="ctr">
              <a:solidFill>
                <a:srgbClr val="0093C5"/>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6" name="Text Box 31"/>
            <p:cNvSpPr txBox="1">
              <a:spLocks noChangeArrowheads="1"/>
            </p:cNvSpPr>
            <p:nvPr/>
          </p:nvSpPr>
          <p:spPr bwMode="auto">
            <a:xfrm>
              <a:off x="5427579" y="327780"/>
              <a:ext cx="224367" cy="233119"/>
            </a:xfrm>
            <a:prstGeom prst="rect">
              <a:avLst/>
            </a:prstGeom>
            <a:noFill/>
            <a:ln w="6350" cmpd="sng">
              <a:noFill/>
              <a:miter lim="800000"/>
              <a:headEnd/>
              <a:tailEnd/>
            </a:ln>
            <a:extLst>
              <a:ext uri="{909E8E84-426E-40dd-AFC4-6F175D3DCCD1}">
                <a14:hiddenFill xmlns:a14="http://schemas.microsoft.com/office/drawing/2010/main" xmlns="">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dirty="0">
                  <a:solidFill>
                    <a:srgbClr val="FFFFFF"/>
                  </a:solidFill>
                  <a:latin typeface="Arial" charset="0"/>
                </a:rPr>
                <a:t>1</a:t>
              </a:r>
            </a:p>
          </p:txBody>
        </p:sp>
      </p:grpSp>
      <p:cxnSp>
        <p:nvCxnSpPr>
          <p:cNvPr id="7" name="Straight Connector 6"/>
          <p:cNvCxnSpPr/>
          <p:nvPr/>
        </p:nvCxnSpPr>
        <p:spPr bwMode="auto">
          <a:xfrm flipH="1">
            <a:off x="5494562" y="493486"/>
            <a:ext cx="406400" cy="4953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Connector 7"/>
          <p:cNvCxnSpPr/>
          <p:nvPr/>
        </p:nvCxnSpPr>
        <p:spPr bwMode="auto">
          <a:xfrm flipH="1">
            <a:off x="5837462" y="2011136"/>
            <a:ext cx="133350" cy="1905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Text Box 31"/>
          <p:cNvSpPr txBox="1">
            <a:spLocks noChangeArrowheads="1"/>
          </p:cNvSpPr>
          <p:nvPr/>
        </p:nvSpPr>
        <p:spPr bwMode="auto">
          <a:xfrm>
            <a:off x="5937728" y="1740379"/>
            <a:ext cx="762153" cy="330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mRNA</a:t>
            </a:r>
          </a:p>
        </p:txBody>
      </p:sp>
      <p:sp>
        <p:nvSpPr>
          <p:cNvPr id="10" name="Text Box 31"/>
          <p:cNvSpPr txBox="1">
            <a:spLocks noChangeArrowheads="1"/>
          </p:cNvSpPr>
          <p:nvPr/>
        </p:nvSpPr>
        <p:spPr bwMode="auto">
          <a:xfrm>
            <a:off x="3710058" y="1326448"/>
            <a:ext cx="1505104" cy="58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Synthesis of</a:t>
            </a:r>
          </a:p>
          <a:p>
            <a:pPr eaLnBrk="0" hangingPunct="0">
              <a:lnSpc>
                <a:spcPct val="95000"/>
              </a:lnSpc>
            </a:pPr>
            <a:r>
              <a:rPr lang="en-US" sz="1800" dirty="0">
                <a:solidFill>
                  <a:srgbClr val="000000"/>
                </a:solidFill>
                <a:latin typeface="Arial" charset="0"/>
              </a:rPr>
              <a:t>mRNA</a:t>
            </a:r>
          </a:p>
        </p:txBody>
      </p:sp>
      <p:grpSp>
        <p:nvGrpSpPr>
          <p:cNvPr id="11" name="Group 10"/>
          <p:cNvGrpSpPr/>
          <p:nvPr/>
        </p:nvGrpSpPr>
        <p:grpSpPr>
          <a:xfrm>
            <a:off x="3360423" y="3947937"/>
            <a:ext cx="293847" cy="305309"/>
            <a:chOff x="5427579" y="327780"/>
            <a:chExt cx="224367" cy="233119"/>
          </a:xfrm>
        </p:grpSpPr>
        <p:sp>
          <p:nvSpPr>
            <p:cNvPr id="12" name="Oval 11"/>
            <p:cNvSpPr/>
            <p:nvPr/>
          </p:nvSpPr>
          <p:spPr bwMode="auto">
            <a:xfrm>
              <a:off x="5436038" y="338650"/>
              <a:ext cx="211666" cy="211666"/>
            </a:xfrm>
            <a:prstGeom prst="ellipse">
              <a:avLst/>
            </a:prstGeom>
            <a:solidFill>
              <a:srgbClr val="0093C5"/>
            </a:solidFill>
            <a:ln w="9525" cap="flat" cmpd="sng" algn="ctr">
              <a:solidFill>
                <a:srgbClr val="0093C5"/>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Text Box 31"/>
            <p:cNvSpPr txBox="1">
              <a:spLocks noChangeArrowheads="1"/>
            </p:cNvSpPr>
            <p:nvPr/>
          </p:nvSpPr>
          <p:spPr bwMode="auto">
            <a:xfrm>
              <a:off x="5427579" y="327780"/>
              <a:ext cx="224367" cy="233119"/>
            </a:xfrm>
            <a:prstGeom prst="rect">
              <a:avLst/>
            </a:prstGeom>
            <a:noFill/>
            <a:ln w="6350" cmpd="sng">
              <a:noFill/>
              <a:miter lim="800000"/>
              <a:headEnd/>
              <a:tailEnd/>
            </a:ln>
            <a:extLst>
              <a:ext uri="{909E8E84-426E-40dd-AFC4-6F175D3DCCD1}">
                <a14:hiddenFill xmlns:a14="http://schemas.microsoft.com/office/drawing/2010/main" xmlns="">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dirty="0">
                  <a:solidFill>
                    <a:srgbClr val="FFFFFF"/>
                  </a:solidFill>
                  <a:latin typeface="Arial" charset="0"/>
                </a:rPr>
                <a:t>2</a:t>
              </a:r>
            </a:p>
          </p:txBody>
        </p:sp>
      </p:grpSp>
      <p:sp>
        <p:nvSpPr>
          <p:cNvPr id="14" name="Text Box 31"/>
          <p:cNvSpPr txBox="1">
            <a:spLocks noChangeArrowheads="1"/>
          </p:cNvSpPr>
          <p:nvPr/>
        </p:nvSpPr>
        <p:spPr bwMode="auto">
          <a:xfrm>
            <a:off x="3710058" y="3974398"/>
            <a:ext cx="1511454" cy="875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Movement of</a:t>
            </a:r>
          </a:p>
          <a:p>
            <a:pPr eaLnBrk="0" hangingPunct="0">
              <a:lnSpc>
                <a:spcPct val="95000"/>
              </a:lnSpc>
            </a:pPr>
            <a:r>
              <a:rPr lang="en-US" sz="1800" dirty="0">
                <a:solidFill>
                  <a:srgbClr val="000000"/>
                </a:solidFill>
                <a:latin typeface="Arial" charset="0"/>
              </a:rPr>
              <a:t>mRNA into</a:t>
            </a:r>
          </a:p>
          <a:p>
            <a:pPr eaLnBrk="0" hangingPunct="0">
              <a:lnSpc>
                <a:spcPct val="95000"/>
              </a:lnSpc>
            </a:pPr>
            <a:r>
              <a:rPr lang="en-US" sz="1800" dirty="0">
                <a:solidFill>
                  <a:srgbClr val="000000"/>
                </a:solidFill>
                <a:latin typeface="Arial" charset="0"/>
              </a:rPr>
              <a:t>cytoplasm</a:t>
            </a:r>
          </a:p>
        </p:txBody>
      </p:sp>
      <p:grpSp>
        <p:nvGrpSpPr>
          <p:cNvPr id="15" name="Group 14"/>
          <p:cNvGrpSpPr/>
          <p:nvPr/>
        </p:nvGrpSpPr>
        <p:grpSpPr>
          <a:xfrm>
            <a:off x="3360423" y="5052837"/>
            <a:ext cx="293847" cy="305309"/>
            <a:chOff x="5427579" y="327780"/>
            <a:chExt cx="224367" cy="233119"/>
          </a:xfrm>
        </p:grpSpPr>
        <p:sp>
          <p:nvSpPr>
            <p:cNvPr id="16" name="Oval 15"/>
            <p:cNvSpPr/>
            <p:nvPr/>
          </p:nvSpPr>
          <p:spPr bwMode="auto">
            <a:xfrm>
              <a:off x="5436038" y="338650"/>
              <a:ext cx="211666" cy="211666"/>
            </a:xfrm>
            <a:prstGeom prst="ellipse">
              <a:avLst/>
            </a:prstGeom>
            <a:solidFill>
              <a:srgbClr val="0093C5"/>
            </a:solidFill>
            <a:ln w="9525" cap="flat" cmpd="sng" algn="ctr">
              <a:solidFill>
                <a:srgbClr val="0093C5"/>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7" name="Text Box 31"/>
            <p:cNvSpPr txBox="1">
              <a:spLocks noChangeArrowheads="1"/>
            </p:cNvSpPr>
            <p:nvPr/>
          </p:nvSpPr>
          <p:spPr bwMode="auto">
            <a:xfrm>
              <a:off x="5427579" y="327780"/>
              <a:ext cx="224367" cy="233119"/>
            </a:xfrm>
            <a:prstGeom prst="rect">
              <a:avLst/>
            </a:prstGeom>
            <a:noFill/>
            <a:ln w="6350" cmpd="sng">
              <a:noFill/>
              <a:miter lim="800000"/>
              <a:headEnd/>
              <a:tailEnd/>
            </a:ln>
            <a:extLst>
              <a:ext uri="{909E8E84-426E-40dd-AFC4-6F175D3DCCD1}">
                <a14:hiddenFill xmlns:a14="http://schemas.microsoft.com/office/drawing/2010/main" xmlns="">
                  <a:solidFill>
                    <a:srgbClr val="FFFFFF"/>
                  </a:solidFill>
                </a14:hiddenFill>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dirty="0">
                  <a:solidFill>
                    <a:srgbClr val="FFFFFF"/>
                  </a:solidFill>
                  <a:latin typeface="Arial" charset="0"/>
                </a:rPr>
                <a:t>3</a:t>
              </a:r>
            </a:p>
          </p:txBody>
        </p:sp>
      </p:grpSp>
      <p:sp>
        <p:nvSpPr>
          <p:cNvPr id="18" name="Text Box 31"/>
          <p:cNvSpPr txBox="1">
            <a:spLocks noChangeArrowheads="1"/>
          </p:cNvSpPr>
          <p:nvPr/>
        </p:nvSpPr>
        <p:spPr bwMode="auto">
          <a:xfrm>
            <a:off x="3710058" y="5079298"/>
            <a:ext cx="1149504" cy="58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Synthesis</a:t>
            </a:r>
          </a:p>
          <a:p>
            <a:pPr eaLnBrk="0" hangingPunct="0">
              <a:lnSpc>
                <a:spcPct val="95000"/>
              </a:lnSpc>
            </a:pPr>
            <a:r>
              <a:rPr lang="en-US" sz="1800" dirty="0">
                <a:solidFill>
                  <a:srgbClr val="000000"/>
                </a:solidFill>
                <a:latin typeface="Arial" charset="0"/>
              </a:rPr>
              <a:t>of protein</a:t>
            </a:r>
          </a:p>
        </p:txBody>
      </p:sp>
      <p:sp>
        <p:nvSpPr>
          <p:cNvPr id="19" name="Text Box 31"/>
          <p:cNvSpPr txBox="1">
            <a:spLocks noChangeArrowheads="1"/>
          </p:cNvSpPr>
          <p:nvPr/>
        </p:nvSpPr>
        <p:spPr bwMode="auto">
          <a:xfrm>
            <a:off x="3722758" y="2774249"/>
            <a:ext cx="1162204" cy="330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NUCLEUS</a:t>
            </a:r>
          </a:p>
        </p:txBody>
      </p:sp>
      <p:sp>
        <p:nvSpPr>
          <p:cNvPr id="20" name="Text Box 31"/>
          <p:cNvSpPr txBox="1">
            <a:spLocks noChangeArrowheads="1"/>
          </p:cNvSpPr>
          <p:nvPr/>
        </p:nvSpPr>
        <p:spPr bwMode="auto">
          <a:xfrm>
            <a:off x="7380358" y="3052167"/>
            <a:ext cx="1486054" cy="330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CYTOPLASM</a:t>
            </a:r>
          </a:p>
        </p:txBody>
      </p:sp>
      <p:cxnSp>
        <p:nvCxnSpPr>
          <p:cNvPr id="21" name="Straight Connector 20"/>
          <p:cNvCxnSpPr/>
          <p:nvPr/>
        </p:nvCxnSpPr>
        <p:spPr bwMode="auto">
          <a:xfrm flipH="1">
            <a:off x="6135912" y="3852636"/>
            <a:ext cx="311150" cy="2032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 name="Text Box 31"/>
          <p:cNvSpPr txBox="1">
            <a:spLocks noChangeArrowheads="1"/>
          </p:cNvSpPr>
          <p:nvPr/>
        </p:nvSpPr>
        <p:spPr bwMode="auto">
          <a:xfrm>
            <a:off x="6491358" y="3692186"/>
            <a:ext cx="762153" cy="330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mRNA</a:t>
            </a:r>
          </a:p>
        </p:txBody>
      </p:sp>
      <p:cxnSp>
        <p:nvCxnSpPr>
          <p:cNvPr id="23" name="Straight Connector 22"/>
          <p:cNvCxnSpPr/>
          <p:nvPr/>
        </p:nvCxnSpPr>
        <p:spPr bwMode="auto">
          <a:xfrm flipH="1">
            <a:off x="6726462" y="4411436"/>
            <a:ext cx="349250" cy="22225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 name="Text Box 31"/>
          <p:cNvSpPr txBox="1">
            <a:spLocks noChangeArrowheads="1"/>
          </p:cNvSpPr>
          <p:nvPr/>
        </p:nvSpPr>
        <p:spPr bwMode="auto">
          <a:xfrm>
            <a:off x="7120008" y="4261463"/>
            <a:ext cx="1130454" cy="330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Ribosome</a:t>
            </a:r>
          </a:p>
        </p:txBody>
      </p:sp>
      <p:cxnSp>
        <p:nvCxnSpPr>
          <p:cNvPr id="25" name="Straight Connector 24"/>
          <p:cNvCxnSpPr/>
          <p:nvPr/>
        </p:nvCxnSpPr>
        <p:spPr bwMode="auto">
          <a:xfrm flipH="1">
            <a:off x="5043712" y="6151336"/>
            <a:ext cx="342900" cy="2286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 name="Text Box 31"/>
          <p:cNvSpPr txBox="1">
            <a:spLocks noChangeArrowheads="1"/>
          </p:cNvSpPr>
          <p:nvPr/>
        </p:nvSpPr>
        <p:spPr bwMode="auto">
          <a:xfrm>
            <a:off x="3710648" y="6266159"/>
            <a:ext cx="1352704" cy="330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Polypeptide</a:t>
            </a:r>
          </a:p>
        </p:txBody>
      </p:sp>
      <p:sp>
        <p:nvSpPr>
          <p:cNvPr id="27" name="Text Box 31"/>
          <p:cNvSpPr txBox="1">
            <a:spLocks noChangeArrowheads="1"/>
          </p:cNvSpPr>
          <p:nvPr/>
        </p:nvSpPr>
        <p:spPr bwMode="auto">
          <a:xfrm>
            <a:off x="7316858" y="6069898"/>
            <a:ext cx="812954" cy="570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Amino</a:t>
            </a:r>
          </a:p>
          <a:p>
            <a:pPr eaLnBrk="0" hangingPunct="0">
              <a:lnSpc>
                <a:spcPct val="95000"/>
              </a:lnSpc>
            </a:pPr>
            <a:r>
              <a:rPr lang="en-US" sz="1800" dirty="0">
                <a:solidFill>
                  <a:srgbClr val="000000"/>
                </a:solidFill>
                <a:latin typeface="Arial" charset="0"/>
              </a:rPr>
              <a:t>acids</a:t>
            </a:r>
          </a:p>
        </p:txBody>
      </p:sp>
      <p:cxnSp>
        <p:nvCxnSpPr>
          <p:cNvPr id="28" name="Straight Connector 27"/>
          <p:cNvCxnSpPr/>
          <p:nvPr/>
        </p:nvCxnSpPr>
        <p:spPr bwMode="auto">
          <a:xfrm flipH="1" flipV="1">
            <a:off x="6853462" y="6164036"/>
            <a:ext cx="428625" cy="41275"/>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 name="Straight Connector 28"/>
          <p:cNvCxnSpPr/>
          <p:nvPr/>
        </p:nvCxnSpPr>
        <p:spPr bwMode="auto">
          <a:xfrm flipH="1" flipV="1">
            <a:off x="7059837" y="6002111"/>
            <a:ext cx="225425" cy="206375"/>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0" name="Slide Number Placeholder 29">
            <a:extLst>
              <a:ext uri="{FF2B5EF4-FFF2-40B4-BE49-F238E27FC236}">
                <a16:creationId xmlns="" xmlns:a16="http://schemas.microsoft.com/office/drawing/2014/main" id="{998ECD74-72A5-514D-91E4-D0D7F7CA7BFE}"/>
              </a:ext>
            </a:extLst>
          </p:cNvPr>
          <p:cNvSpPr>
            <a:spLocks noGrp="1"/>
          </p:cNvSpPr>
          <p:nvPr>
            <p:ph type="sldNum" sz="quarter" idx="12"/>
          </p:nvPr>
        </p:nvSpPr>
        <p:spPr/>
        <p:txBody>
          <a:bodyPr/>
          <a:lstStyle/>
          <a:p>
            <a:fld id="{8A7A6979-0714-4377-B894-6BE4C2D6E202}" type="slidenum">
              <a:rPr lang="en-US" smtClean="0"/>
              <a:pPr/>
              <a:t>60</a:t>
            </a:fld>
            <a:endParaRPr lang="en-US" dirty="0"/>
          </a:p>
        </p:txBody>
      </p:sp>
      <p:sp>
        <p:nvSpPr>
          <p:cNvPr id="31" name="Rectangle 30">
            <a:extLst>
              <a:ext uri="{FF2B5EF4-FFF2-40B4-BE49-F238E27FC236}">
                <a16:creationId xmlns="" xmlns:a16="http://schemas.microsoft.com/office/drawing/2014/main" id="{3349CB0D-0743-0148-BB0D-9D32E91F209E}"/>
              </a:ext>
            </a:extLst>
          </p:cNvPr>
          <p:cNvSpPr/>
          <p:nvPr/>
        </p:nvSpPr>
        <p:spPr>
          <a:xfrm>
            <a:off x="222804" y="1366825"/>
            <a:ext cx="2764688" cy="3350917"/>
          </a:xfrm>
          <a:prstGeom prst="rect">
            <a:avLst/>
          </a:prstGeom>
        </p:spPr>
        <p:txBody>
          <a:bodyPr wrap="square">
            <a:spAutoFit/>
          </a:bodyPr>
          <a:lstStyle/>
          <a:p>
            <a:pPr marL="342900" indent="-342900" algn="just">
              <a:lnSpc>
                <a:spcPct val="150000"/>
              </a:lnSpc>
              <a:buFont typeface="Wingdings" pitchFamily="2" charset="2"/>
              <a:buChar char="v"/>
            </a:pPr>
            <a:r>
              <a:rPr kumimoji="1" lang="en-US" altLang="zh-CN" sz="2400" dirty="0">
                <a:solidFill>
                  <a:schemeClr val="bg1"/>
                </a:solidFill>
                <a:latin typeface="+mn-ea"/>
              </a:rPr>
              <a:t>DNA</a:t>
            </a:r>
            <a:r>
              <a:rPr kumimoji="1" lang="zh-CN" altLang="en-US" sz="2400" dirty="0">
                <a:solidFill>
                  <a:schemeClr val="bg1"/>
                </a:solidFill>
                <a:latin typeface="+mn-ea"/>
              </a:rPr>
              <a:t>控制蛋白质的合成是通过</a:t>
            </a:r>
            <a:r>
              <a:rPr kumimoji="1" lang="en-US" altLang="zh-CN" sz="2400" dirty="0">
                <a:solidFill>
                  <a:schemeClr val="bg1"/>
                </a:solidFill>
                <a:latin typeface="+mn-ea"/>
              </a:rPr>
              <a:t>RNA</a:t>
            </a:r>
            <a:r>
              <a:rPr kumimoji="1" lang="zh-CN" altLang="en-US" sz="2400" dirty="0">
                <a:solidFill>
                  <a:schemeClr val="bg1"/>
                </a:solidFill>
                <a:latin typeface="+mn-ea"/>
              </a:rPr>
              <a:t>来实现的，及</a:t>
            </a:r>
            <a:r>
              <a:rPr kumimoji="1" lang="en-US" altLang="zh-CN" sz="2400" dirty="0">
                <a:solidFill>
                  <a:schemeClr val="bg1"/>
                </a:solidFill>
                <a:latin typeface="+mn-ea"/>
              </a:rPr>
              <a:t>DNA</a:t>
            </a:r>
            <a:r>
              <a:rPr kumimoji="1" lang="zh-CN" altLang="en-US" sz="2400" dirty="0">
                <a:solidFill>
                  <a:schemeClr val="bg1"/>
                </a:solidFill>
                <a:latin typeface="+mn-ea"/>
              </a:rPr>
              <a:t>转录到</a:t>
            </a:r>
            <a:r>
              <a:rPr kumimoji="1" lang="en-US" altLang="zh-CN" sz="2400" dirty="0">
                <a:solidFill>
                  <a:schemeClr val="bg1"/>
                </a:solidFill>
                <a:latin typeface="+mn-ea"/>
              </a:rPr>
              <a:t>RNA</a:t>
            </a:r>
            <a:r>
              <a:rPr kumimoji="1" lang="zh-CN" altLang="en-US" sz="2400" dirty="0">
                <a:solidFill>
                  <a:schemeClr val="bg1"/>
                </a:solidFill>
                <a:latin typeface="+mn-ea"/>
              </a:rPr>
              <a:t>，</a:t>
            </a:r>
            <a:r>
              <a:rPr kumimoji="1" lang="en-US" altLang="zh-CN" sz="2400" dirty="0">
                <a:solidFill>
                  <a:schemeClr val="bg1"/>
                </a:solidFill>
                <a:latin typeface="+mn-ea"/>
              </a:rPr>
              <a:t>RNA</a:t>
            </a:r>
            <a:r>
              <a:rPr kumimoji="1" lang="zh-CN" altLang="en-US" sz="2400" dirty="0">
                <a:solidFill>
                  <a:schemeClr val="bg1"/>
                </a:solidFill>
                <a:latin typeface="+mn-ea"/>
              </a:rPr>
              <a:t>再翻译为蛋白质。</a:t>
            </a:r>
          </a:p>
        </p:txBody>
      </p:sp>
    </p:spTree>
    <p:extLst>
      <p:ext uri="{BB962C8B-B14F-4D97-AF65-F5344CB8AC3E}">
        <p14:creationId xmlns:p14="http://schemas.microsoft.com/office/powerpoint/2010/main" val="1484142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530366" y="516870"/>
            <a:ext cx="472757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核苷酸（</a:t>
            </a:r>
            <a:r>
              <a:rPr lang="en-US" altLang="zh-CN" sz="3200" dirty="0">
                <a:solidFill>
                  <a:srgbClr val="0070C0"/>
                </a:solidFill>
                <a:effectLst>
                  <a:outerShdw blurRad="38100" dist="38100" dir="2700000" algn="tl">
                    <a:srgbClr val="000000"/>
                  </a:outerShdw>
                </a:effectLst>
                <a:latin typeface="黑体" charset="-122"/>
                <a:ea typeface="黑体" charset="-122"/>
              </a:rPr>
              <a:t>nucleotide</a:t>
            </a:r>
            <a:r>
              <a:rPr lang="zh-CN" altLang="en-US" sz="3200" dirty="0">
                <a:solidFill>
                  <a:srgbClr val="0070C0"/>
                </a:solidFill>
                <a:effectLst>
                  <a:outerShdw blurRad="38100" dist="38100" dir="2700000" algn="tl">
                    <a:srgbClr val="000000"/>
                  </a:outerShdw>
                </a:effectLst>
                <a:latin typeface="黑体" charset="-122"/>
                <a:ea typeface="黑体" charset="-122"/>
              </a:rPr>
              <a:t>）</a:t>
            </a:r>
          </a:p>
        </p:txBody>
      </p:sp>
      <p:sp>
        <p:nvSpPr>
          <p:cNvPr id="3" name="TextBox 2"/>
          <p:cNvSpPr txBox="1"/>
          <p:nvPr/>
        </p:nvSpPr>
        <p:spPr>
          <a:xfrm>
            <a:off x="381142" y="1729984"/>
            <a:ext cx="4876800" cy="3416320"/>
          </a:xfrm>
          <a:prstGeom prst="rect">
            <a:avLst/>
          </a:prstGeom>
          <a:noFill/>
        </p:spPr>
        <p:txBody>
          <a:bodyPr wrap="square" rtlCol="0">
            <a:spAutoFit/>
          </a:bodyPr>
          <a:lstStyle/>
          <a:p>
            <a:pPr marL="342900" indent="-342900">
              <a:lnSpc>
                <a:spcPct val="150000"/>
              </a:lnSpc>
              <a:buFont typeface="Wingdings" pitchFamily="2" charset="2"/>
              <a:buChar char="v"/>
            </a:pPr>
            <a:r>
              <a:rPr kumimoji="1" lang="en-US" altLang="zh-CN" sz="2400" dirty="0">
                <a:solidFill>
                  <a:schemeClr val="bg1"/>
                </a:solidFill>
                <a:latin typeface="+mn-ea"/>
              </a:rPr>
              <a:t>DNA</a:t>
            </a:r>
            <a:r>
              <a:rPr kumimoji="1" lang="zh-CN" altLang="en-US" sz="2400" dirty="0">
                <a:solidFill>
                  <a:schemeClr val="bg1"/>
                </a:solidFill>
                <a:latin typeface="+mn-ea"/>
              </a:rPr>
              <a:t>和</a:t>
            </a:r>
            <a:r>
              <a:rPr kumimoji="1" lang="en-US" altLang="zh-CN" sz="2400" dirty="0">
                <a:solidFill>
                  <a:schemeClr val="bg1"/>
                </a:solidFill>
                <a:latin typeface="+mn-ea"/>
              </a:rPr>
              <a:t>RNA</a:t>
            </a:r>
            <a:r>
              <a:rPr kumimoji="1" lang="zh-CN" altLang="en-US" sz="2400" dirty="0">
                <a:solidFill>
                  <a:schemeClr val="bg1"/>
                </a:solidFill>
                <a:latin typeface="+mn-ea"/>
              </a:rPr>
              <a:t>都是由核苷酸单体连接形成的大分子多聚体。</a:t>
            </a:r>
            <a:endParaRPr kumimoji="1" lang="en-US" altLang="zh-CN" sz="2400" dirty="0">
              <a:solidFill>
                <a:schemeClr val="bg1"/>
              </a:solidFill>
              <a:latin typeface="+mn-ea"/>
            </a:endParaRPr>
          </a:p>
          <a:p>
            <a:pPr marL="342900" indent="-342900">
              <a:lnSpc>
                <a:spcPct val="150000"/>
              </a:lnSpc>
              <a:buFont typeface="Wingdings" pitchFamily="2" charset="2"/>
              <a:buChar char="v"/>
            </a:pPr>
            <a:endParaRPr kumimoji="1" lang="en-US" altLang="zh-CN" sz="2400" dirty="0">
              <a:solidFill>
                <a:schemeClr val="bg1"/>
              </a:solidFill>
              <a:latin typeface="+mn-ea"/>
            </a:endParaRPr>
          </a:p>
          <a:p>
            <a:pPr marL="342900" indent="-342900">
              <a:lnSpc>
                <a:spcPct val="150000"/>
              </a:lnSpc>
              <a:buFont typeface="Wingdings" pitchFamily="2" charset="2"/>
              <a:buChar char="v"/>
            </a:pPr>
            <a:r>
              <a:rPr kumimoji="1" lang="zh-CN" altLang="en-US" sz="2400" dirty="0">
                <a:solidFill>
                  <a:schemeClr val="bg1"/>
                </a:solidFill>
                <a:latin typeface="+mn-ea"/>
              </a:rPr>
              <a:t>每一个核苷酸由三部分组成：一个戊糖，一个磷酸，一个含</a:t>
            </a:r>
            <a:r>
              <a:rPr kumimoji="1" lang="en-US" altLang="zh-CN" sz="2400" dirty="0">
                <a:solidFill>
                  <a:schemeClr val="bg1"/>
                </a:solidFill>
                <a:latin typeface="+mn-ea"/>
              </a:rPr>
              <a:t>N</a:t>
            </a:r>
            <a:r>
              <a:rPr kumimoji="1" lang="zh-CN" altLang="en-US" sz="2400" dirty="0">
                <a:solidFill>
                  <a:schemeClr val="bg1"/>
                </a:solidFill>
                <a:latin typeface="+mn-ea"/>
              </a:rPr>
              <a:t>的碱基（</a:t>
            </a:r>
            <a:r>
              <a:rPr kumimoji="1" lang="en-US" altLang="zh-CN" sz="2400" dirty="0">
                <a:solidFill>
                  <a:schemeClr val="bg1"/>
                </a:solidFill>
                <a:latin typeface="+mn-ea"/>
              </a:rPr>
              <a:t>base</a:t>
            </a:r>
            <a:r>
              <a:rPr kumimoji="1" lang="zh-CN" altLang="en-US" sz="2400" dirty="0">
                <a:solidFill>
                  <a:schemeClr val="bg1"/>
                </a:solidFill>
                <a:latin typeface="+mn-ea"/>
              </a:rPr>
              <a:t>）。</a:t>
            </a:r>
            <a:endParaRPr kumimoji="1" lang="en-US" altLang="zh-CN" sz="2400" dirty="0">
              <a:solidFill>
                <a:schemeClr val="bg1"/>
              </a:solidFill>
              <a:latin typeface="+mn-ea"/>
            </a:endParaRPr>
          </a:p>
        </p:txBody>
      </p:sp>
      <p:pic>
        <p:nvPicPr>
          <p:cNvPr id="8" name="Picture 7">
            <a:extLst>
              <a:ext uri="{FF2B5EF4-FFF2-40B4-BE49-F238E27FC236}">
                <a16:creationId xmlns="" xmlns:a16="http://schemas.microsoft.com/office/drawing/2014/main" id="{F68B5239-0BCF-E541-8D4F-6EA348A639A2}"/>
              </a:ext>
            </a:extLst>
          </p:cNvPr>
          <p:cNvPicPr>
            <a:picLocks noChangeAspect="1"/>
          </p:cNvPicPr>
          <p:nvPr/>
        </p:nvPicPr>
        <p:blipFill>
          <a:blip r:embed="rId3"/>
          <a:stretch>
            <a:fillRect/>
          </a:stretch>
        </p:blipFill>
        <p:spPr>
          <a:xfrm>
            <a:off x="5469604" y="365760"/>
            <a:ext cx="6441111" cy="6144768"/>
          </a:xfrm>
          <a:prstGeom prst="rect">
            <a:avLst/>
          </a:prstGeom>
        </p:spPr>
      </p:pic>
    </p:spTree>
    <p:extLst>
      <p:ext uri="{BB962C8B-B14F-4D97-AF65-F5344CB8AC3E}">
        <p14:creationId xmlns:p14="http://schemas.microsoft.com/office/powerpoint/2010/main" val="14124146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29184" y="2555932"/>
            <a:ext cx="2982250" cy="1134926"/>
          </a:xfrm>
          <a:prstGeom prst="rect">
            <a:avLst/>
          </a:prstGeom>
          <a:noFill/>
        </p:spPr>
        <p:txBody>
          <a:bodyPr wrap="square" rtlCol="0">
            <a:spAutoFit/>
          </a:bodyPr>
          <a:lstStyle/>
          <a:p>
            <a:pPr marL="342900" indent="-342900">
              <a:lnSpc>
                <a:spcPct val="150000"/>
              </a:lnSpc>
              <a:buFont typeface="Wingdings" pitchFamily="2" charset="2"/>
              <a:buChar char="v"/>
            </a:pPr>
            <a:r>
              <a:rPr kumimoji="1" lang="en-US" altLang="zh-CN" sz="2400" dirty="0">
                <a:solidFill>
                  <a:schemeClr val="bg1"/>
                </a:solidFill>
                <a:latin typeface="+mn-ea"/>
              </a:rPr>
              <a:t>DNA</a:t>
            </a:r>
            <a:r>
              <a:rPr kumimoji="1" lang="zh-CN" altLang="en-US" sz="2400" dirty="0">
                <a:solidFill>
                  <a:schemeClr val="bg1"/>
                </a:solidFill>
                <a:latin typeface="+mn-ea"/>
              </a:rPr>
              <a:t>为脱氧核糖</a:t>
            </a:r>
            <a:endParaRPr kumimoji="1" lang="en-US" altLang="zh-CN" sz="2400" dirty="0">
              <a:solidFill>
                <a:schemeClr val="bg1"/>
              </a:solidFill>
              <a:latin typeface="+mn-ea"/>
            </a:endParaRPr>
          </a:p>
          <a:p>
            <a:pPr marL="342900" indent="-342900">
              <a:lnSpc>
                <a:spcPct val="150000"/>
              </a:lnSpc>
              <a:buFont typeface="Wingdings" pitchFamily="2" charset="2"/>
              <a:buChar char="v"/>
            </a:pPr>
            <a:r>
              <a:rPr kumimoji="1" lang="en-US" altLang="zh-CN" sz="2400" dirty="0">
                <a:solidFill>
                  <a:schemeClr val="bg1"/>
                </a:solidFill>
                <a:latin typeface="+mn-ea"/>
              </a:rPr>
              <a:t>RNA</a:t>
            </a:r>
            <a:r>
              <a:rPr kumimoji="1" lang="zh-CN" altLang="en-US" sz="2400" dirty="0">
                <a:solidFill>
                  <a:schemeClr val="bg1"/>
                </a:solidFill>
                <a:latin typeface="+mn-ea"/>
              </a:rPr>
              <a:t>为核糖</a:t>
            </a:r>
          </a:p>
        </p:txBody>
      </p:sp>
      <p:sp>
        <p:nvSpPr>
          <p:cNvPr id="5" name="TextBox 4"/>
          <p:cNvSpPr txBox="1"/>
          <p:nvPr/>
        </p:nvSpPr>
        <p:spPr>
          <a:xfrm>
            <a:off x="413658" y="954542"/>
            <a:ext cx="2561920" cy="523220"/>
          </a:xfrm>
          <a:prstGeom prst="rect">
            <a:avLst/>
          </a:prstGeom>
          <a:noFill/>
        </p:spPr>
        <p:txBody>
          <a:bodyPr wrap="none" rtlCol="0">
            <a:spAutoFit/>
          </a:bodyPr>
          <a:lstStyle/>
          <a:p>
            <a:pPr algn="ctr"/>
            <a:r>
              <a:rPr kumimoji="1" lang="zh-CN" altLang="en-US" sz="2800" dirty="0">
                <a:solidFill>
                  <a:schemeClr val="bg1"/>
                </a:solidFill>
                <a:latin typeface="+mn-ea"/>
              </a:rPr>
              <a:t>戊糖（</a:t>
            </a:r>
            <a:r>
              <a:rPr kumimoji="1" lang="en-US" altLang="zh-CN" sz="2800" dirty="0">
                <a:solidFill>
                  <a:schemeClr val="bg1"/>
                </a:solidFill>
                <a:latin typeface="+mn-ea"/>
              </a:rPr>
              <a:t>5</a:t>
            </a:r>
            <a:r>
              <a:rPr kumimoji="1" lang="zh-CN" altLang="en-US" sz="2800" dirty="0">
                <a:solidFill>
                  <a:schemeClr val="bg1"/>
                </a:solidFill>
                <a:latin typeface="+mn-ea"/>
              </a:rPr>
              <a:t>碳糖）</a:t>
            </a:r>
          </a:p>
        </p:txBody>
      </p:sp>
      <p:pic>
        <p:nvPicPr>
          <p:cNvPr id="6" name="Picture 5">
            <a:extLst>
              <a:ext uri="{FF2B5EF4-FFF2-40B4-BE49-F238E27FC236}">
                <a16:creationId xmlns="" xmlns:a16="http://schemas.microsoft.com/office/drawing/2014/main" id="{DC606891-9D2F-A14D-9791-5D8AC90722E8}"/>
              </a:ext>
            </a:extLst>
          </p:cNvPr>
          <p:cNvPicPr>
            <a:picLocks noChangeAspect="1"/>
          </p:cNvPicPr>
          <p:nvPr/>
        </p:nvPicPr>
        <p:blipFill>
          <a:blip r:embed="rId3"/>
          <a:stretch>
            <a:fillRect/>
          </a:stretch>
        </p:blipFill>
        <p:spPr>
          <a:xfrm>
            <a:off x="3375442" y="954542"/>
            <a:ext cx="8707412" cy="5724144"/>
          </a:xfrm>
          <a:prstGeom prst="rect">
            <a:avLst/>
          </a:prstGeom>
        </p:spPr>
      </p:pic>
    </p:spTree>
    <p:extLst>
      <p:ext uri="{BB962C8B-B14F-4D97-AF65-F5344CB8AC3E}">
        <p14:creationId xmlns:p14="http://schemas.microsoft.com/office/powerpoint/2010/main" val="16240023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29185" y="1165414"/>
            <a:ext cx="7004304" cy="4247317"/>
          </a:xfrm>
          <a:prstGeom prst="rect">
            <a:avLst/>
          </a:prstGeom>
          <a:noFill/>
        </p:spPr>
        <p:txBody>
          <a:bodyPr wrap="square" rtlCol="0">
            <a:spAutoFit/>
          </a:bodyPr>
          <a:lstStyle/>
          <a:p>
            <a:pPr>
              <a:lnSpc>
                <a:spcPct val="150000"/>
              </a:lnSpc>
            </a:pPr>
            <a:endParaRPr kumimoji="1" lang="en-US" altLang="zh-CN" sz="2400" dirty="0">
              <a:solidFill>
                <a:schemeClr val="bg1"/>
              </a:solidFill>
              <a:latin typeface="+mn-ea"/>
            </a:endParaRPr>
          </a:p>
          <a:p>
            <a:pPr marL="342900" indent="-342900">
              <a:lnSpc>
                <a:spcPct val="150000"/>
              </a:lnSpc>
              <a:buFont typeface="Wingdings" pitchFamily="2" charset="2"/>
              <a:buChar char="v"/>
            </a:pPr>
            <a:r>
              <a:rPr kumimoji="1" lang="en-US" altLang="zh-CN" sz="2400" dirty="0">
                <a:solidFill>
                  <a:schemeClr val="bg1"/>
                </a:solidFill>
                <a:latin typeface="+mn-ea"/>
              </a:rPr>
              <a:t>DNA</a:t>
            </a:r>
            <a:r>
              <a:rPr kumimoji="1" lang="zh-CN" altLang="en-US" sz="2400" dirty="0">
                <a:solidFill>
                  <a:schemeClr val="bg1"/>
                </a:solidFill>
                <a:latin typeface="+mn-ea"/>
              </a:rPr>
              <a:t>碱基有四种：</a:t>
            </a:r>
            <a:r>
              <a:rPr kumimoji="1" lang="en-US" altLang="zh-CN" sz="2400" dirty="0">
                <a:solidFill>
                  <a:schemeClr val="bg1"/>
                </a:solidFill>
                <a:latin typeface="+mn-ea"/>
              </a:rPr>
              <a:t>A</a:t>
            </a:r>
            <a:r>
              <a:rPr kumimoji="1" lang="zh-CN" altLang="en-US" sz="2400" dirty="0">
                <a:solidFill>
                  <a:schemeClr val="bg1"/>
                </a:solidFill>
                <a:latin typeface="+mn-ea"/>
              </a:rPr>
              <a:t>，</a:t>
            </a:r>
            <a:r>
              <a:rPr kumimoji="1" lang="en-US" altLang="zh-CN" sz="2400" dirty="0">
                <a:solidFill>
                  <a:schemeClr val="bg1"/>
                </a:solidFill>
                <a:latin typeface="+mn-ea"/>
              </a:rPr>
              <a:t>T</a:t>
            </a:r>
            <a:r>
              <a:rPr kumimoji="1" lang="zh-CN" altLang="en-US" sz="2400" dirty="0">
                <a:solidFill>
                  <a:schemeClr val="bg1"/>
                </a:solidFill>
                <a:latin typeface="+mn-ea"/>
              </a:rPr>
              <a:t>，</a:t>
            </a:r>
            <a:r>
              <a:rPr kumimoji="1" lang="en-US" altLang="zh-CN" sz="2400" dirty="0">
                <a:solidFill>
                  <a:schemeClr val="bg1"/>
                </a:solidFill>
                <a:latin typeface="+mn-ea"/>
              </a:rPr>
              <a:t>G</a:t>
            </a:r>
            <a:r>
              <a:rPr kumimoji="1" lang="zh-CN" altLang="en-US" sz="2400" dirty="0">
                <a:solidFill>
                  <a:schemeClr val="bg1"/>
                </a:solidFill>
                <a:latin typeface="+mn-ea"/>
              </a:rPr>
              <a:t>，</a:t>
            </a:r>
            <a:r>
              <a:rPr kumimoji="1" lang="en-US" altLang="zh-CN" sz="2400" dirty="0">
                <a:solidFill>
                  <a:schemeClr val="bg1"/>
                </a:solidFill>
                <a:latin typeface="+mn-ea"/>
              </a:rPr>
              <a:t>C</a:t>
            </a:r>
          </a:p>
          <a:p>
            <a:pPr marL="342900" indent="-342900">
              <a:lnSpc>
                <a:spcPct val="150000"/>
              </a:lnSpc>
              <a:buFont typeface="Wingdings" pitchFamily="2" charset="2"/>
              <a:buChar char="v"/>
            </a:pPr>
            <a:r>
              <a:rPr kumimoji="1" lang="en-US" altLang="zh-CN" sz="2400" dirty="0">
                <a:solidFill>
                  <a:schemeClr val="bg1"/>
                </a:solidFill>
                <a:latin typeface="+mn-ea"/>
              </a:rPr>
              <a:t>RNA</a:t>
            </a:r>
            <a:r>
              <a:rPr kumimoji="1" lang="zh-CN" altLang="en-US" sz="2400" dirty="0">
                <a:solidFill>
                  <a:schemeClr val="bg1"/>
                </a:solidFill>
                <a:latin typeface="+mn-ea"/>
              </a:rPr>
              <a:t>碱基有四种：</a:t>
            </a:r>
            <a:r>
              <a:rPr kumimoji="1" lang="en-US" altLang="zh-CN" sz="2400" dirty="0">
                <a:solidFill>
                  <a:schemeClr val="bg1"/>
                </a:solidFill>
                <a:latin typeface="+mn-ea"/>
              </a:rPr>
              <a:t>A</a:t>
            </a:r>
            <a:r>
              <a:rPr kumimoji="1" lang="zh-CN" altLang="en-US" sz="2400" dirty="0">
                <a:solidFill>
                  <a:schemeClr val="bg1"/>
                </a:solidFill>
                <a:latin typeface="+mn-ea"/>
              </a:rPr>
              <a:t>，</a:t>
            </a:r>
            <a:r>
              <a:rPr kumimoji="1" lang="en-US" altLang="zh-CN" sz="2400" dirty="0">
                <a:solidFill>
                  <a:schemeClr val="bg1"/>
                </a:solidFill>
                <a:latin typeface="+mn-ea"/>
              </a:rPr>
              <a:t>U</a:t>
            </a:r>
            <a:r>
              <a:rPr kumimoji="1" lang="zh-CN" altLang="en-US" sz="2400" dirty="0">
                <a:solidFill>
                  <a:schemeClr val="bg1"/>
                </a:solidFill>
                <a:latin typeface="+mn-ea"/>
              </a:rPr>
              <a:t>，</a:t>
            </a:r>
            <a:r>
              <a:rPr kumimoji="1" lang="en-US" altLang="zh-CN" sz="2400" dirty="0">
                <a:solidFill>
                  <a:schemeClr val="bg1"/>
                </a:solidFill>
                <a:latin typeface="+mn-ea"/>
              </a:rPr>
              <a:t>G</a:t>
            </a:r>
            <a:r>
              <a:rPr kumimoji="1" lang="zh-CN" altLang="en-US" sz="2400" dirty="0">
                <a:solidFill>
                  <a:schemeClr val="bg1"/>
                </a:solidFill>
                <a:latin typeface="+mn-ea"/>
              </a:rPr>
              <a:t>，</a:t>
            </a:r>
            <a:r>
              <a:rPr kumimoji="1" lang="en-US" altLang="zh-CN" sz="2400" dirty="0">
                <a:solidFill>
                  <a:schemeClr val="bg1"/>
                </a:solidFill>
                <a:latin typeface="+mn-ea"/>
              </a:rPr>
              <a:t>C</a:t>
            </a:r>
          </a:p>
          <a:p>
            <a:pPr marL="342900" indent="-342900">
              <a:lnSpc>
                <a:spcPct val="150000"/>
              </a:lnSpc>
              <a:buFont typeface="Wingdings" pitchFamily="2" charset="2"/>
              <a:buChar char="v"/>
            </a:pPr>
            <a:endParaRPr kumimoji="1" lang="en-US" altLang="zh-CN" sz="2400" dirty="0">
              <a:solidFill>
                <a:schemeClr val="bg1"/>
              </a:solidFill>
              <a:latin typeface="+mn-ea"/>
            </a:endParaRPr>
          </a:p>
          <a:p>
            <a:pPr>
              <a:lnSpc>
                <a:spcPct val="150000"/>
              </a:lnSpc>
            </a:pPr>
            <a:r>
              <a:rPr kumimoji="1" lang="zh-CN" altLang="en-US" sz="2000" dirty="0">
                <a:solidFill>
                  <a:schemeClr val="bg1"/>
                </a:solidFill>
                <a:latin typeface="+mn-ea"/>
              </a:rPr>
              <a:t>嘧啶：胸腺嘧啶（</a:t>
            </a:r>
            <a:r>
              <a:rPr kumimoji="1" lang="en-US" altLang="zh-CN" sz="2000" dirty="0">
                <a:solidFill>
                  <a:schemeClr val="bg1"/>
                </a:solidFill>
                <a:latin typeface="+mn-ea"/>
              </a:rPr>
              <a:t>T</a:t>
            </a:r>
            <a:r>
              <a:rPr kumimoji="1" lang="zh-CN" altLang="en-US" sz="2000" dirty="0">
                <a:solidFill>
                  <a:schemeClr val="bg1"/>
                </a:solidFill>
                <a:latin typeface="+mn-ea"/>
              </a:rPr>
              <a:t>），胞嘧啶（</a:t>
            </a:r>
            <a:r>
              <a:rPr kumimoji="1" lang="en-US" altLang="zh-CN" sz="2000" dirty="0">
                <a:solidFill>
                  <a:schemeClr val="bg1"/>
                </a:solidFill>
                <a:latin typeface="+mn-ea"/>
              </a:rPr>
              <a:t>C</a:t>
            </a:r>
            <a:r>
              <a:rPr kumimoji="1" lang="zh-CN" altLang="en-US" sz="2000" dirty="0">
                <a:solidFill>
                  <a:schemeClr val="bg1"/>
                </a:solidFill>
                <a:latin typeface="+mn-ea"/>
              </a:rPr>
              <a:t>），尿嘧啶（</a:t>
            </a:r>
            <a:r>
              <a:rPr kumimoji="1" lang="en-US" altLang="zh-CN" sz="2000" dirty="0">
                <a:solidFill>
                  <a:schemeClr val="bg1"/>
                </a:solidFill>
                <a:latin typeface="+mn-ea"/>
              </a:rPr>
              <a:t>U</a:t>
            </a:r>
            <a:r>
              <a:rPr kumimoji="1" lang="zh-CN" altLang="en-US" sz="2000" dirty="0">
                <a:solidFill>
                  <a:schemeClr val="bg1"/>
                </a:solidFill>
                <a:latin typeface="+mn-ea"/>
              </a:rPr>
              <a:t>），单环分子。</a:t>
            </a:r>
            <a:endParaRPr kumimoji="1" lang="en-US" altLang="zh-CN" sz="2000" dirty="0">
              <a:solidFill>
                <a:schemeClr val="bg1"/>
              </a:solidFill>
              <a:latin typeface="+mn-ea"/>
            </a:endParaRPr>
          </a:p>
          <a:p>
            <a:pPr>
              <a:lnSpc>
                <a:spcPct val="150000"/>
              </a:lnSpc>
            </a:pPr>
            <a:r>
              <a:rPr kumimoji="1" lang="zh-CN" altLang="en-US" sz="2000" dirty="0">
                <a:solidFill>
                  <a:schemeClr val="bg1"/>
                </a:solidFill>
                <a:latin typeface="+mn-ea"/>
              </a:rPr>
              <a:t>嘌呤：腺嘌呤（</a:t>
            </a:r>
            <a:r>
              <a:rPr kumimoji="1" lang="en-US" altLang="zh-CN" sz="2000" dirty="0">
                <a:solidFill>
                  <a:schemeClr val="bg1"/>
                </a:solidFill>
                <a:latin typeface="+mn-ea"/>
              </a:rPr>
              <a:t>A</a:t>
            </a:r>
            <a:r>
              <a:rPr kumimoji="1" lang="zh-CN" altLang="en-US" sz="2000" dirty="0">
                <a:solidFill>
                  <a:schemeClr val="bg1"/>
                </a:solidFill>
                <a:latin typeface="+mn-ea"/>
              </a:rPr>
              <a:t>）和鸟嘌呤（</a:t>
            </a:r>
            <a:r>
              <a:rPr kumimoji="1" lang="en-US" altLang="zh-CN" sz="2000" dirty="0">
                <a:solidFill>
                  <a:schemeClr val="bg1"/>
                </a:solidFill>
                <a:latin typeface="+mn-ea"/>
              </a:rPr>
              <a:t>G</a:t>
            </a:r>
            <a:r>
              <a:rPr kumimoji="1" lang="zh-CN" altLang="en-US" sz="2000" dirty="0">
                <a:solidFill>
                  <a:schemeClr val="bg1"/>
                </a:solidFill>
                <a:latin typeface="+mn-ea"/>
              </a:rPr>
              <a:t>），双环分子。</a:t>
            </a:r>
            <a:endParaRPr kumimoji="1" lang="en-US" altLang="zh-CN" sz="2000" dirty="0">
              <a:solidFill>
                <a:schemeClr val="bg1"/>
              </a:solidFill>
              <a:latin typeface="+mn-ea"/>
            </a:endParaRPr>
          </a:p>
          <a:p>
            <a:pPr marL="342900" indent="-342900">
              <a:lnSpc>
                <a:spcPct val="150000"/>
              </a:lnSpc>
              <a:buFont typeface="Wingdings" pitchFamily="2" charset="2"/>
              <a:buChar char="v"/>
            </a:pPr>
            <a:endParaRPr kumimoji="1" lang="zh-CN" altLang="en-US" sz="2400" dirty="0">
              <a:solidFill>
                <a:schemeClr val="bg1"/>
              </a:solidFill>
              <a:latin typeface="+mn-ea"/>
            </a:endParaRPr>
          </a:p>
        </p:txBody>
      </p:sp>
      <p:sp>
        <p:nvSpPr>
          <p:cNvPr id="5" name="TextBox 4"/>
          <p:cNvSpPr txBox="1"/>
          <p:nvPr/>
        </p:nvSpPr>
        <p:spPr>
          <a:xfrm>
            <a:off x="433688" y="903804"/>
            <a:ext cx="902811" cy="523220"/>
          </a:xfrm>
          <a:prstGeom prst="rect">
            <a:avLst/>
          </a:prstGeom>
          <a:noFill/>
        </p:spPr>
        <p:txBody>
          <a:bodyPr wrap="none" rtlCol="0">
            <a:spAutoFit/>
          </a:bodyPr>
          <a:lstStyle/>
          <a:p>
            <a:r>
              <a:rPr kumimoji="1" lang="zh-CN" altLang="en-US" sz="2800" dirty="0">
                <a:solidFill>
                  <a:schemeClr val="bg1"/>
                </a:solidFill>
              </a:rPr>
              <a:t>碱基</a:t>
            </a:r>
          </a:p>
        </p:txBody>
      </p:sp>
      <p:sp>
        <p:nvSpPr>
          <p:cNvPr id="3" name="Slide Number Placeholder 2">
            <a:extLst>
              <a:ext uri="{FF2B5EF4-FFF2-40B4-BE49-F238E27FC236}">
                <a16:creationId xmlns="" xmlns:a16="http://schemas.microsoft.com/office/drawing/2014/main" id="{36D19AA5-DFC5-114B-A8F3-0D78007DA980}"/>
              </a:ext>
            </a:extLst>
          </p:cNvPr>
          <p:cNvSpPr>
            <a:spLocks noGrp="1"/>
          </p:cNvSpPr>
          <p:nvPr>
            <p:ph type="sldNum" sz="quarter" idx="12"/>
          </p:nvPr>
        </p:nvSpPr>
        <p:spPr/>
        <p:txBody>
          <a:bodyPr/>
          <a:lstStyle/>
          <a:p>
            <a:fld id="{8A7A6979-0714-4377-B894-6BE4C2D6E202}" type="slidenum">
              <a:rPr lang="en-US" smtClean="0"/>
              <a:pPr/>
              <a:t>63</a:t>
            </a:fld>
            <a:endParaRPr lang="en-US" dirty="0"/>
          </a:p>
        </p:txBody>
      </p:sp>
      <p:pic>
        <p:nvPicPr>
          <p:cNvPr id="7" name="Picture 6">
            <a:extLst>
              <a:ext uri="{FF2B5EF4-FFF2-40B4-BE49-F238E27FC236}">
                <a16:creationId xmlns="" xmlns:a16="http://schemas.microsoft.com/office/drawing/2014/main" id="{E60CF4D9-A7F0-C74A-BD88-20CBA4F8D6CE}"/>
              </a:ext>
            </a:extLst>
          </p:cNvPr>
          <p:cNvPicPr>
            <a:picLocks noChangeAspect="1"/>
          </p:cNvPicPr>
          <p:nvPr/>
        </p:nvPicPr>
        <p:blipFill>
          <a:blip r:embed="rId3"/>
          <a:stretch>
            <a:fillRect/>
          </a:stretch>
        </p:blipFill>
        <p:spPr>
          <a:xfrm>
            <a:off x="7434358" y="765771"/>
            <a:ext cx="4516850" cy="5046604"/>
          </a:xfrm>
          <a:prstGeom prst="rect">
            <a:avLst/>
          </a:prstGeom>
        </p:spPr>
      </p:pic>
    </p:spTree>
    <p:extLst>
      <p:ext uri="{BB962C8B-B14F-4D97-AF65-F5344CB8AC3E}">
        <p14:creationId xmlns:p14="http://schemas.microsoft.com/office/powerpoint/2010/main" val="19151148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0992" y="384048"/>
            <a:ext cx="2895881" cy="6199632"/>
          </a:xfrm>
          <a:prstGeom prst="rect">
            <a:avLst/>
          </a:prstGeom>
        </p:spPr>
      </p:pic>
      <p:sp>
        <p:nvSpPr>
          <p:cNvPr id="2" name="Slide Number Placeholder 1">
            <a:extLst>
              <a:ext uri="{FF2B5EF4-FFF2-40B4-BE49-F238E27FC236}">
                <a16:creationId xmlns="" xmlns:a16="http://schemas.microsoft.com/office/drawing/2014/main" id="{D48DAB8C-5751-2144-93B5-08E420BCE30C}"/>
              </a:ext>
            </a:extLst>
          </p:cNvPr>
          <p:cNvSpPr>
            <a:spLocks noGrp="1"/>
          </p:cNvSpPr>
          <p:nvPr>
            <p:ph type="sldNum" sz="quarter" idx="12"/>
          </p:nvPr>
        </p:nvSpPr>
        <p:spPr/>
        <p:txBody>
          <a:bodyPr/>
          <a:lstStyle/>
          <a:p>
            <a:fld id="{8A7A6979-0714-4377-B894-6BE4C2D6E202}" type="slidenum">
              <a:rPr lang="en-US" smtClean="0"/>
              <a:pPr/>
              <a:t>64</a:t>
            </a:fld>
            <a:endParaRPr lang="en-US" dirty="0"/>
          </a:p>
        </p:txBody>
      </p:sp>
      <p:pic>
        <p:nvPicPr>
          <p:cNvPr id="5" name="Picture 4">
            <a:extLst>
              <a:ext uri="{FF2B5EF4-FFF2-40B4-BE49-F238E27FC236}">
                <a16:creationId xmlns="" xmlns:a16="http://schemas.microsoft.com/office/drawing/2014/main" id="{2678A75C-6AE8-C14C-8345-4999DEF05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4579" y="3273523"/>
            <a:ext cx="2711425" cy="2615213"/>
          </a:xfrm>
          <a:prstGeom prst="rect">
            <a:avLst/>
          </a:prstGeom>
        </p:spPr>
      </p:pic>
      <p:sp>
        <p:nvSpPr>
          <p:cNvPr id="6" name="TextBox 5">
            <a:extLst>
              <a:ext uri="{FF2B5EF4-FFF2-40B4-BE49-F238E27FC236}">
                <a16:creationId xmlns="" xmlns:a16="http://schemas.microsoft.com/office/drawing/2014/main" id="{D80D40E4-9DCB-724A-BE09-9770F960649E}"/>
              </a:ext>
            </a:extLst>
          </p:cNvPr>
          <p:cNvSpPr txBox="1"/>
          <p:nvPr/>
        </p:nvSpPr>
        <p:spPr>
          <a:xfrm>
            <a:off x="579821" y="969264"/>
            <a:ext cx="6724334" cy="1134349"/>
          </a:xfrm>
          <a:prstGeom prst="rect">
            <a:avLst/>
          </a:prstGeom>
          <a:noFill/>
        </p:spPr>
        <p:txBody>
          <a:bodyPr wrap="square" rtlCol="0">
            <a:spAutoFit/>
          </a:bodyPr>
          <a:lstStyle/>
          <a:p>
            <a:pPr>
              <a:lnSpc>
                <a:spcPct val="150000"/>
              </a:lnSpc>
            </a:pPr>
            <a:r>
              <a:rPr lang="en-US" altLang="zh-CN" sz="2400" dirty="0">
                <a:solidFill>
                  <a:schemeClr val="bg1"/>
                </a:solidFill>
                <a:latin typeface="+mn-ea"/>
              </a:rPr>
              <a:t>DNA</a:t>
            </a:r>
            <a:r>
              <a:rPr lang="zh-CN" altLang="en-US" sz="2400" dirty="0">
                <a:solidFill>
                  <a:schemeClr val="bg1"/>
                </a:solidFill>
                <a:latin typeface="+mn-ea"/>
              </a:rPr>
              <a:t>或</a:t>
            </a:r>
            <a:r>
              <a:rPr lang="en-US" altLang="zh-CN" sz="2400" dirty="0">
                <a:solidFill>
                  <a:schemeClr val="bg1"/>
                </a:solidFill>
                <a:latin typeface="+mn-ea"/>
              </a:rPr>
              <a:t>RNA</a:t>
            </a:r>
            <a:r>
              <a:rPr lang="zh-CN" altLang="en-US" sz="2400" dirty="0">
                <a:solidFill>
                  <a:schemeClr val="bg1"/>
                </a:solidFill>
                <a:latin typeface="+mn-ea"/>
              </a:rPr>
              <a:t>由核苷酸通过</a:t>
            </a:r>
            <a:r>
              <a:rPr lang="en-US" altLang="zh-CN" sz="2400" dirty="0">
                <a:solidFill>
                  <a:schemeClr val="bg1"/>
                </a:solidFill>
                <a:latin typeface="+mn-ea"/>
              </a:rPr>
              <a:t>5C</a:t>
            </a:r>
            <a:r>
              <a:rPr lang="zh-CN" altLang="en-US" sz="2400" dirty="0">
                <a:solidFill>
                  <a:schemeClr val="bg1"/>
                </a:solidFill>
                <a:latin typeface="+mn-ea"/>
              </a:rPr>
              <a:t>上的磷酸基团和</a:t>
            </a:r>
            <a:r>
              <a:rPr lang="en-US" altLang="zh-CN" sz="2400" dirty="0">
                <a:solidFill>
                  <a:schemeClr val="bg1"/>
                </a:solidFill>
                <a:latin typeface="+mn-ea"/>
              </a:rPr>
              <a:t>3C</a:t>
            </a:r>
            <a:r>
              <a:rPr lang="zh-CN" altLang="en-US" sz="2400" dirty="0">
                <a:solidFill>
                  <a:schemeClr val="bg1"/>
                </a:solidFill>
                <a:latin typeface="+mn-ea"/>
              </a:rPr>
              <a:t>上的</a:t>
            </a:r>
            <a:r>
              <a:rPr lang="en-US" altLang="zh-CN" sz="2400" dirty="0">
                <a:solidFill>
                  <a:schemeClr val="bg1"/>
                </a:solidFill>
                <a:latin typeface="+mn-ea"/>
              </a:rPr>
              <a:t>OH</a:t>
            </a:r>
            <a:r>
              <a:rPr lang="zh-CN" altLang="en-US" sz="2400" dirty="0">
                <a:solidFill>
                  <a:schemeClr val="bg1"/>
                </a:solidFill>
                <a:latin typeface="+mn-ea"/>
              </a:rPr>
              <a:t>脱水缩合形成</a:t>
            </a:r>
            <a:endParaRPr lang="en-US" sz="2400" dirty="0">
              <a:solidFill>
                <a:schemeClr val="bg1"/>
              </a:solidFill>
              <a:latin typeface="+mn-ea"/>
            </a:endParaRPr>
          </a:p>
        </p:txBody>
      </p:sp>
    </p:spTree>
    <p:extLst>
      <p:ext uri="{BB962C8B-B14F-4D97-AF65-F5344CB8AC3E}">
        <p14:creationId xmlns:p14="http://schemas.microsoft.com/office/powerpoint/2010/main" val="21012917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814106" y="809478"/>
            <a:ext cx="28809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a:t>
            </a:r>
            <a:r>
              <a:rPr lang="en-US" altLang="zh-CN" sz="3200" dirty="0">
                <a:solidFill>
                  <a:srgbClr val="0070C0"/>
                </a:solidFill>
                <a:effectLst>
                  <a:outerShdw blurRad="38100" dist="38100" dir="2700000" algn="tl">
                    <a:srgbClr val="000000"/>
                  </a:outerShdw>
                </a:effectLst>
                <a:latin typeface="黑体" charset="-122"/>
                <a:ea typeface="黑体" charset="-122"/>
              </a:rPr>
              <a:t>DNA</a:t>
            </a:r>
            <a:r>
              <a:rPr lang="zh-CN" altLang="en-US" sz="3200" dirty="0">
                <a:solidFill>
                  <a:srgbClr val="0070C0"/>
                </a:solidFill>
                <a:effectLst>
                  <a:outerShdw blurRad="38100" dist="38100" dir="2700000" algn="tl">
                    <a:srgbClr val="000000"/>
                  </a:outerShdw>
                </a:effectLst>
                <a:latin typeface="黑体" charset="-122"/>
                <a:ea typeface="黑体" charset="-122"/>
              </a:rPr>
              <a:t>结构特点</a:t>
            </a:r>
          </a:p>
        </p:txBody>
      </p:sp>
      <p:sp>
        <p:nvSpPr>
          <p:cNvPr id="6" name="Content Placeholder 2"/>
          <p:cNvSpPr txBox="1">
            <a:spLocks/>
          </p:cNvSpPr>
          <p:nvPr/>
        </p:nvSpPr>
        <p:spPr>
          <a:xfrm>
            <a:off x="814106" y="2223886"/>
            <a:ext cx="4818598" cy="2832745"/>
          </a:xfrm>
          <a:prstGeom prst="rect">
            <a:avLst/>
          </a:prstGeom>
          <a:noFill/>
        </p:spPr>
        <p:txBody>
          <a:bodyPr vert="horz" lIns="91440" tIns="45720" rIns="91440" bIns="45720" rtlCol="0">
            <a:normAutofit fontScale="92500" lnSpcReduction="2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342900" indent="-342900" algn="just">
              <a:lnSpc>
                <a:spcPct val="150000"/>
              </a:lnSpc>
              <a:buClr>
                <a:schemeClr val="bg1"/>
              </a:buClr>
              <a:buFont typeface="Wingdings" pitchFamily="2" charset="2"/>
              <a:buChar char="v"/>
            </a:pPr>
            <a:r>
              <a:rPr lang="zh-CN" altLang="en-US" sz="2400" dirty="0">
                <a:solidFill>
                  <a:schemeClr val="bg1"/>
                </a:solidFill>
                <a:latin typeface="+mn-ea"/>
              </a:rPr>
              <a:t>反平行双链</a:t>
            </a:r>
            <a:endParaRPr lang="en-US" altLang="zh-CN" sz="2400" dirty="0">
              <a:solidFill>
                <a:schemeClr val="bg1"/>
              </a:solidFill>
              <a:latin typeface="+mn-ea"/>
            </a:endParaRPr>
          </a:p>
          <a:p>
            <a:pPr marL="342900" indent="-342900" algn="just">
              <a:lnSpc>
                <a:spcPct val="150000"/>
              </a:lnSpc>
              <a:buClr>
                <a:schemeClr val="bg1"/>
              </a:buClr>
              <a:buFont typeface="Wingdings" pitchFamily="2" charset="2"/>
              <a:buChar char="v"/>
            </a:pPr>
            <a:r>
              <a:rPr lang="zh-CN" altLang="en-US" sz="2400" dirty="0" smtClean="0">
                <a:solidFill>
                  <a:schemeClr val="bg1"/>
                </a:solidFill>
                <a:latin typeface="+mn-ea"/>
              </a:rPr>
              <a:t>双螺旋</a:t>
            </a:r>
            <a:endParaRPr lang="en-US" sz="2400" dirty="0">
              <a:solidFill>
                <a:schemeClr val="bg1"/>
              </a:solidFill>
              <a:latin typeface="+mn-ea"/>
            </a:endParaRPr>
          </a:p>
          <a:p>
            <a:pPr marL="342900" indent="-342900" algn="just">
              <a:lnSpc>
                <a:spcPct val="150000"/>
              </a:lnSpc>
              <a:buClr>
                <a:schemeClr val="bg1"/>
              </a:buClr>
              <a:buFont typeface="Wingdings" pitchFamily="2" charset="2"/>
              <a:buChar char="v"/>
            </a:pPr>
            <a:r>
              <a:rPr lang="zh-CN" altLang="en-US" sz="2400" dirty="0">
                <a:solidFill>
                  <a:schemeClr val="bg1"/>
                </a:solidFill>
                <a:latin typeface="+mn-ea"/>
              </a:rPr>
              <a:t>一条</a:t>
            </a:r>
            <a:r>
              <a:rPr lang="en-US" altLang="zh-CN" sz="2400" dirty="0">
                <a:solidFill>
                  <a:schemeClr val="bg1"/>
                </a:solidFill>
                <a:latin typeface="+mn-ea"/>
              </a:rPr>
              <a:t>DNA</a:t>
            </a:r>
            <a:r>
              <a:rPr lang="zh-CN" altLang="en-US" sz="2400" dirty="0">
                <a:solidFill>
                  <a:schemeClr val="bg1"/>
                </a:solidFill>
                <a:latin typeface="+mn-ea"/>
              </a:rPr>
              <a:t>上有多个基因</a:t>
            </a:r>
            <a:endParaRPr lang="en-US" altLang="zh-CN" sz="2400" dirty="0">
              <a:solidFill>
                <a:schemeClr val="bg1"/>
              </a:solidFill>
              <a:latin typeface="+mn-ea"/>
            </a:endParaRPr>
          </a:p>
          <a:p>
            <a:pPr marL="342900" indent="-342900" algn="just">
              <a:lnSpc>
                <a:spcPct val="150000"/>
              </a:lnSpc>
              <a:buClr>
                <a:schemeClr val="bg1"/>
              </a:buClr>
              <a:buFont typeface="Wingdings" pitchFamily="2" charset="2"/>
              <a:buChar char="v"/>
            </a:pPr>
            <a:r>
              <a:rPr lang="zh-CN" altLang="en-US" sz="2400" dirty="0">
                <a:solidFill>
                  <a:schemeClr val="bg1"/>
                </a:solidFill>
                <a:latin typeface="+mn-ea"/>
              </a:rPr>
              <a:t>碱基通过氢键相互作用</a:t>
            </a:r>
            <a:endParaRPr lang="en-US" altLang="zh-CN" sz="2400" dirty="0">
              <a:solidFill>
                <a:schemeClr val="bg1"/>
              </a:solidFill>
              <a:latin typeface="+mn-ea"/>
            </a:endParaRPr>
          </a:p>
          <a:p>
            <a:pPr marL="342900" indent="-342900" algn="just">
              <a:lnSpc>
                <a:spcPct val="150000"/>
              </a:lnSpc>
              <a:buClr>
                <a:schemeClr val="bg1"/>
              </a:buClr>
              <a:buFont typeface="Wingdings" pitchFamily="2" charset="2"/>
              <a:buChar char="v"/>
            </a:pPr>
            <a:r>
              <a:rPr lang="zh-CN" altLang="en-US" sz="2400" dirty="0">
                <a:solidFill>
                  <a:schemeClr val="bg1"/>
                </a:solidFill>
                <a:latin typeface="+mn-ea"/>
              </a:rPr>
              <a:t>碱基互补配对原则：</a:t>
            </a:r>
            <a:r>
              <a:rPr lang="en-US" altLang="zh-CN" sz="2400" dirty="0">
                <a:solidFill>
                  <a:schemeClr val="bg1"/>
                </a:solidFill>
                <a:latin typeface="+mn-ea"/>
              </a:rPr>
              <a:t>A=T</a:t>
            </a:r>
            <a:r>
              <a:rPr lang="zh-CN" altLang="en-US" sz="2400" dirty="0">
                <a:solidFill>
                  <a:schemeClr val="bg1"/>
                </a:solidFill>
                <a:latin typeface="+mn-ea"/>
              </a:rPr>
              <a:t>，</a:t>
            </a:r>
            <a:r>
              <a:rPr lang="en-US" altLang="zh-CN" sz="2400" dirty="0">
                <a:solidFill>
                  <a:schemeClr val="bg1"/>
                </a:solidFill>
                <a:latin typeface="+mn-ea"/>
              </a:rPr>
              <a:t>G=C</a:t>
            </a:r>
            <a:endParaRPr lang="en-US" sz="2400" dirty="0">
              <a:solidFill>
                <a:schemeClr val="bg1"/>
              </a:solidFill>
              <a:latin typeface="+mn-ea"/>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348" y="0"/>
            <a:ext cx="5294652" cy="6858000"/>
          </a:xfrm>
          <a:prstGeom prst="rect">
            <a:avLst/>
          </a:prstGeom>
        </p:spPr>
      </p:pic>
      <p:sp>
        <p:nvSpPr>
          <p:cNvPr id="3" name="Slide Number Placeholder 2">
            <a:extLst>
              <a:ext uri="{FF2B5EF4-FFF2-40B4-BE49-F238E27FC236}">
                <a16:creationId xmlns="" xmlns:a16="http://schemas.microsoft.com/office/drawing/2014/main" id="{B78069AD-8F6B-554C-BC99-9389ECBE696B}"/>
              </a:ext>
            </a:extLst>
          </p:cNvPr>
          <p:cNvSpPr>
            <a:spLocks noGrp="1"/>
          </p:cNvSpPr>
          <p:nvPr>
            <p:ph type="sldNum" sz="quarter" idx="12"/>
          </p:nvPr>
        </p:nvSpPr>
        <p:spPr/>
        <p:txBody>
          <a:bodyPr/>
          <a:lstStyle/>
          <a:p>
            <a:fld id="{8A7A6979-0714-4377-B894-6BE4C2D6E202}" type="slidenum">
              <a:rPr lang="en-US" smtClean="0"/>
              <a:pPr/>
              <a:t>65</a:t>
            </a:fld>
            <a:endParaRPr lang="en-US" dirty="0"/>
          </a:p>
        </p:txBody>
      </p:sp>
    </p:spTree>
    <p:extLst>
      <p:ext uri="{BB962C8B-B14F-4D97-AF65-F5344CB8AC3E}">
        <p14:creationId xmlns:p14="http://schemas.microsoft.com/office/powerpoint/2010/main" val="13732760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A7A6979-0714-4377-B894-6BE4C2D6E202}" type="slidenum">
              <a:rPr lang="en-US" smtClean="0"/>
              <a:pPr/>
              <a:t>66</a:t>
            </a:fld>
            <a:endParaRPr lang="en-US" dirty="0"/>
          </a:p>
        </p:txBody>
      </p:sp>
      <p:pic>
        <p:nvPicPr>
          <p:cNvPr id="5" name="图片 4"/>
          <p:cNvPicPr>
            <a:picLocks noChangeAspect="1"/>
          </p:cNvPicPr>
          <p:nvPr/>
        </p:nvPicPr>
        <p:blipFill>
          <a:blip r:embed="rId2"/>
          <a:stretch>
            <a:fillRect/>
          </a:stretch>
        </p:blipFill>
        <p:spPr>
          <a:xfrm>
            <a:off x="716280" y="469900"/>
            <a:ext cx="9906000" cy="5930900"/>
          </a:xfrm>
          <a:prstGeom prst="rect">
            <a:avLst/>
          </a:prstGeom>
        </p:spPr>
      </p:pic>
    </p:spTree>
    <p:extLst>
      <p:ext uri="{BB962C8B-B14F-4D97-AF65-F5344CB8AC3E}">
        <p14:creationId xmlns:p14="http://schemas.microsoft.com/office/powerpoint/2010/main" val="5902833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05_27aDNAStickMod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49752" y="1208902"/>
            <a:ext cx="6096000" cy="4572000"/>
          </a:xfrm>
          <a:prstGeom prst="rect">
            <a:avLst/>
          </a:prstGeom>
        </p:spPr>
      </p:pic>
      <p:sp>
        <p:nvSpPr>
          <p:cNvPr id="2" name="Slide Number Placeholder 1">
            <a:extLst>
              <a:ext uri="{FF2B5EF4-FFF2-40B4-BE49-F238E27FC236}">
                <a16:creationId xmlns="" xmlns:a16="http://schemas.microsoft.com/office/drawing/2014/main" id="{EEAA894E-6FA4-2346-94DA-C973A447A332}"/>
              </a:ext>
            </a:extLst>
          </p:cNvPr>
          <p:cNvSpPr>
            <a:spLocks noGrp="1"/>
          </p:cNvSpPr>
          <p:nvPr>
            <p:ph type="sldNum" sz="quarter" idx="12"/>
          </p:nvPr>
        </p:nvSpPr>
        <p:spPr/>
        <p:txBody>
          <a:bodyPr/>
          <a:lstStyle/>
          <a:p>
            <a:fld id="{8A7A6979-0714-4377-B894-6BE4C2D6E202}" type="slidenum">
              <a:rPr lang="en-US" smtClean="0"/>
              <a:pPr/>
              <a:t>67</a:t>
            </a:fld>
            <a:endParaRPr lang="en-US" dirty="0"/>
          </a:p>
        </p:txBody>
      </p:sp>
      <p:sp>
        <p:nvSpPr>
          <p:cNvPr id="4" name="文本框 3"/>
          <p:cNvSpPr txBox="1"/>
          <p:nvPr/>
        </p:nvSpPr>
        <p:spPr>
          <a:xfrm>
            <a:off x="674914" y="1480457"/>
            <a:ext cx="1095172" cy="369332"/>
          </a:xfrm>
          <a:prstGeom prst="rect">
            <a:avLst/>
          </a:prstGeom>
          <a:noFill/>
        </p:spPr>
        <p:txBody>
          <a:bodyPr wrap="none" rtlCol="0">
            <a:spAutoFit/>
          </a:bodyPr>
          <a:lstStyle/>
          <a:p>
            <a:r>
              <a:rPr kumimoji="1" lang="en-US" altLang="zh-CN" dirty="0" smtClean="0">
                <a:solidFill>
                  <a:schemeClr val="bg1"/>
                </a:solidFill>
              </a:rPr>
              <a:t>animation</a:t>
            </a:r>
            <a:endParaRPr kumimoji="1" lang="zh-CN" altLang="en-US" dirty="0">
              <a:solidFill>
                <a:schemeClr val="bg1"/>
              </a:solidFill>
            </a:endParaRPr>
          </a:p>
        </p:txBody>
      </p:sp>
    </p:spTree>
    <p:extLst>
      <p:ext uri="{BB962C8B-B14F-4D97-AF65-F5344CB8AC3E}">
        <p14:creationId xmlns:p14="http://schemas.microsoft.com/office/powerpoint/2010/main" val="515115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530366" y="516870"/>
            <a:ext cx="20601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 </a:t>
            </a:r>
            <a:r>
              <a:rPr lang="en-US" altLang="zh-CN" sz="3200" dirty="0">
                <a:solidFill>
                  <a:srgbClr val="0070C0"/>
                </a:solidFill>
                <a:effectLst>
                  <a:outerShdw blurRad="38100" dist="38100" dir="2700000" algn="tl">
                    <a:srgbClr val="000000"/>
                  </a:outerShdw>
                </a:effectLst>
                <a:latin typeface="黑体" charset="-122"/>
                <a:ea typeface="黑体" charset="-122"/>
              </a:rPr>
              <a:t>RNA</a:t>
            </a:r>
            <a:r>
              <a:rPr lang="zh-CN" altLang="en-US" sz="3200" dirty="0">
                <a:solidFill>
                  <a:srgbClr val="0070C0"/>
                </a:solidFill>
                <a:effectLst>
                  <a:outerShdw blurRad="38100" dist="38100" dir="2700000" algn="tl">
                    <a:srgbClr val="000000"/>
                  </a:outerShdw>
                </a:effectLst>
                <a:latin typeface="黑体" charset="-122"/>
                <a:ea typeface="黑体" charset="-122"/>
              </a:rPr>
              <a:t>结构</a:t>
            </a:r>
          </a:p>
        </p:txBody>
      </p:sp>
      <p:sp>
        <p:nvSpPr>
          <p:cNvPr id="8" name="Content Placeholder 2"/>
          <p:cNvSpPr txBox="1">
            <a:spLocks/>
          </p:cNvSpPr>
          <p:nvPr/>
        </p:nvSpPr>
        <p:spPr>
          <a:xfrm>
            <a:off x="1074359" y="1249166"/>
            <a:ext cx="10043282" cy="1576330"/>
          </a:xfrm>
          <a:prstGeom prst="rect">
            <a:avLst/>
          </a:prstGeom>
          <a:noFill/>
        </p:spPr>
        <p:txBody>
          <a:bodyPr vert="horz" lIns="91440" tIns="45720" rIns="91440" bIns="45720" rtlCol="0">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342900" indent="-342900" algn="just">
              <a:lnSpc>
                <a:spcPct val="150000"/>
              </a:lnSpc>
              <a:buClr>
                <a:schemeClr val="bg1"/>
              </a:buClr>
              <a:buFont typeface="Wingdings" pitchFamily="2" charset="2"/>
              <a:buChar char="v"/>
            </a:pPr>
            <a:r>
              <a:rPr lang="zh-CN" altLang="en-US" dirty="0">
                <a:solidFill>
                  <a:schemeClr val="bg1"/>
                </a:solidFill>
                <a:latin typeface="+mn-ea"/>
              </a:rPr>
              <a:t>单链，如</a:t>
            </a:r>
            <a:r>
              <a:rPr lang="en-US" altLang="zh-CN" dirty="0">
                <a:solidFill>
                  <a:schemeClr val="bg1"/>
                </a:solidFill>
                <a:latin typeface="+mn-ea"/>
              </a:rPr>
              <a:t>mRNA</a:t>
            </a:r>
            <a:r>
              <a:rPr lang="zh-CN" altLang="en-US" dirty="0">
                <a:solidFill>
                  <a:schemeClr val="bg1"/>
                </a:solidFill>
                <a:latin typeface="+mn-ea"/>
              </a:rPr>
              <a:t>，</a:t>
            </a:r>
            <a:r>
              <a:rPr lang="en-US" altLang="zh-CN" dirty="0" err="1">
                <a:solidFill>
                  <a:schemeClr val="bg1"/>
                </a:solidFill>
                <a:latin typeface="+mn-ea"/>
              </a:rPr>
              <a:t>tRNA</a:t>
            </a:r>
            <a:r>
              <a:rPr lang="zh-CN" altLang="en-US" dirty="0">
                <a:solidFill>
                  <a:schemeClr val="bg1"/>
                </a:solidFill>
                <a:latin typeface="+mn-ea"/>
              </a:rPr>
              <a:t>，</a:t>
            </a:r>
            <a:r>
              <a:rPr lang="en-US" altLang="zh-CN" dirty="0" err="1">
                <a:solidFill>
                  <a:schemeClr val="bg1"/>
                </a:solidFill>
                <a:latin typeface="+mn-ea"/>
              </a:rPr>
              <a:t>rRNA</a:t>
            </a:r>
            <a:r>
              <a:rPr lang="zh-CN" altLang="en-US" dirty="0">
                <a:solidFill>
                  <a:schemeClr val="bg1"/>
                </a:solidFill>
                <a:latin typeface="+mn-ea"/>
              </a:rPr>
              <a:t>。</a:t>
            </a:r>
            <a:endParaRPr lang="en-US" altLang="zh-CN" dirty="0">
              <a:solidFill>
                <a:schemeClr val="bg1"/>
              </a:solidFill>
              <a:latin typeface="+mn-ea"/>
            </a:endParaRPr>
          </a:p>
          <a:p>
            <a:pPr marL="342900" indent="-342900" algn="just">
              <a:lnSpc>
                <a:spcPct val="150000"/>
              </a:lnSpc>
              <a:buClr>
                <a:schemeClr val="bg1"/>
              </a:buClr>
              <a:buFont typeface="Wingdings" pitchFamily="2" charset="2"/>
              <a:buChar char="v"/>
            </a:pPr>
            <a:r>
              <a:rPr lang="zh-CN" altLang="en-US" dirty="0">
                <a:solidFill>
                  <a:schemeClr val="bg1"/>
                </a:solidFill>
                <a:latin typeface="+mn-ea"/>
              </a:rPr>
              <a:t>两个</a:t>
            </a:r>
            <a:r>
              <a:rPr lang="en-US" altLang="zh-CN" dirty="0">
                <a:solidFill>
                  <a:schemeClr val="bg1"/>
                </a:solidFill>
                <a:latin typeface="+mn-ea"/>
              </a:rPr>
              <a:t>RNA</a:t>
            </a:r>
            <a:r>
              <a:rPr lang="zh-CN" altLang="en-US" dirty="0">
                <a:solidFill>
                  <a:schemeClr val="bg1"/>
                </a:solidFill>
                <a:latin typeface="+mn-ea"/>
              </a:rPr>
              <a:t>或一个</a:t>
            </a:r>
            <a:r>
              <a:rPr lang="en-US" altLang="zh-CN" dirty="0">
                <a:solidFill>
                  <a:schemeClr val="bg1"/>
                </a:solidFill>
                <a:latin typeface="+mn-ea"/>
              </a:rPr>
              <a:t>RNA</a:t>
            </a:r>
            <a:r>
              <a:rPr lang="zh-CN" altLang="en-US" dirty="0">
                <a:solidFill>
                  <a:schemeClr val="bg1"/>
                </a:solidFill>
                <a:latin typeface="+mn-ea"/>
              </a:rPr>
              <a:t>不同区域有时会发生互补配对。比如</a:t>
            </a:r>
            <a:r>
              <a:rPr lang="en-US" altLang="zh-CN" dirty="0" err="1">
                <a:solidFill>
                  <a:schemeClr val="bg1"/>
                </a:solidFill>
                <a:latin typeface="+mn-ea"/>
              </a:rPr>
              <a:t>tRNA</a:t>
            </a:r>
            <a:r>
              <a:rPr lang="zh-CN" altLang="en-US" dirty="0">
                <a:solidFill>
                  <a:schemeClr val="bg1"/>
                </a:solidFill>
                <a:latin typeface="+mn-ea"/>
              </a:rPr>
              <a:t>，发生链内回折互补</a:t>
            </a:r>
            <a:endParaRPr lang="en-US" altLang="zh-CN" dirty="0">
              <a:solidFill>
                <a:schemeClr val="bg1"/>
              </a:solidFill>
              <a:latin typeface="+mn-ea"/>
            </a:endParaRPr>
          </a:p>
          <a:p>
            <a:pPr marL="342900" indent="-342900" algn="just">
              <a:lnSpc>
                <a:spcPct val="150000"/>
              </a:lnSpc>
              <a:buClr>
                <a:schemeClr val="bg1"/>
              </a:buClr>
              <a:buFont typeface="Wingdings" pitchFamily="2" charset="2"/>
              <a:buChar char="v"/>
            </a:pPr>
            <a:r>
              <a:rPr lang="en-US" dirty="0">
                <a:solidFill>
                  <a:schemeClr val="bg1"/>
                </a:solidFill>
                <a:latin typeface="+mn-ea"/>
              </a:rPr>
              <a:t>A</a:t>
            </a:r>
            <a:r>
              <a:rPr lang="en-US" altLang="zh-CN" dirty="0">
                <a:solidFill>
                  <a:schemeClr val="bg1"/>
                </a:solidFill>
                <a:latin typeface="+mn-ea"/>
              </a:rPr>
              <a:t>=</a:t>
            </a:r>
            <a:r>
              <a:rPr lang="en-US" dirty="0">
                <a:solidFill>
                  <a:schemeClr val="bg1"/>
                </a:solidFill>
                <a:latin typeface="+mn-ea"/>
              </a:rPr>
              <a:t>U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512" y="3272082"/>
            <a:ext cx="7610977" cy="3311598"/>
          </a:xfrm>
          <a:prstGeom prst="rect">
            <a:avLst/>
          </a:prstGeom>
        </p:spPr>
      </p:pic>
      <p:sp>
        <p:nvSpPr>
          <p:cNvPr id="2" name="Slide Number Placeholder 1">
            <a:extLst>
              <a:ext uri="{FF2B5EF4-FFF2-40B4-BE49-F238E27FC236}">
                <a16:creationId xmlns="" xmlns:a16="http://schemas.microsoft.com/office/drawing/2014/main" id="{2B26AA1D-15E1-B64D-AEA6-B79EBCBD71A9}"/>
              </a:ext>
            </a:extLst>
          </p:cNvPr>
          <p:cNvSpPr>
            <a:spLocks noGrp="1"/>
          </p:cNvSpPr>
          <p:nvPr>
            <p:ph type="sldNum" sz="quarter" idx="12"/>
          </p:nvPr>
        </p:nvSpPr>
        <p:spPr/>
        <p:txBody>
          <a:bodyPr/>
          <a:lstStyle/>
          <a:p>
            <a:fld id="{8A7A6979-0714-4377-B894-6BE4C2D6E202}" type="slidenum">
              <a:rPr lang="en-US" smtClean="0"/>
              <a:pPr/>
              <a:t>68</a:t>
            </a:fld>
            <a:endParaRPr lang="en-US" dirty="0"/>
          </a:p>
        </p:txBody>
      </p:sp>
    </p:spTree>
    <p:extLst>
      <p:ext uri="{BB962C8B-B14F-4D97-AF65-F5344CB8AC3E}">
        <p14:creationId xmlns:p14="http://schemas.microsoft.com/office/powerpoint/2010/main" val="314409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9607F477-F524-BA4F-B860-1CFA1B1805B5}"/>
              </a:ext>
            </a:extLst>
          </p:cNvPr>
          <p:cNvGrpSpPr/>
          <p:nvPr/>
        </p:nvGrpSpPr>
        <p:grpSpPr>
          <a:xfrm>
            <a:off x="378212" y="2583738"/>
            <a:ext cx="6691210" cy="4024900"/>
            <a:chOff x="2648370" y="2277195"/>
            <a:chExt cx="6691210" cy="4024900"/>
          </a:xfrm>
        </p:grpSpPr>
        <p:pic>
          <p:nvPicPr>
            <p:cNvPr id="6" name="Picture 5" descr="02_04HeliumModels-U.jpg"/>
            <p:cNvPicPr>
              <a:picLocks noChangeAspect="1"/>
            </p:cNvPicPr>
            <p:nvPr/>
          </p:nvPicPr>
          <p:blipFill rotWithShape="1">
            <a:blip r:embed="rId3">
              <a:extLst>
                <a:ext uri="{28A0092B-C50C-407E-A947-70E740481C1C}">
                  <a14:useLocalDpi xmlns:a14="http://schemas.microsoft.com/office/drawing/2010/main" val="0"/>
                </a:ext>
              </a:extLst>
            </a:blip>
            <a:srcRect b="6234"/>
            <a:stretch/>
          </p:blipFill>
          <p:spPr>
            <a:xfrm>
              <a:off x="2694940" y="2323764"/>
              <a:ext cx="6644640" cy="3978331"/>
            </a:xfrm>
            <a:prstGeom prst="rect">
              <a:avLst/>
            </a:prstGeom>
          </p:spPr>
        </p:pic>
        <p:sp>
          <p:nvSpPr>
            <p:cNvPr id="7" name="TextBox 6"/>
            <p:cNvSpPr txBox="1"/>
            <p:nvPr/>
          </p:nvSpPr>
          <p:spPr>
            <a:xfrm>
              <a:off x="6591720" y="5932763"/>
              <a:ext cx="479406" cy="369332"/>
            </a:xfrm>
            <a:prstGeom prst="rect">
              <a:avLst/>
            </a:prstGeom>
            <a:noFill/>
          </p:spPr>
          <p:txBody>
            <a:bodyPr wrap="none" rtlCol="0">
              <a:spAutoFit/>
            </a:bodyPr>
            <a:lstStyle/>
            <a:p>
              <a:pPr eaLnBrk="0" hangingPunct="0"/>
              <a:r>
                <a:rPr lang="en-US" sz="1800" b="1" dirty="0">
                  <a:solidFill>
                    <a:srgbClr val="000000"/>
                  </a:solidFill>
                  <a:latin typeface="Arial"/>
                  <a:ea typeface="ＭＳ Ｐゴシック" charset="0"/>
                  <a:cs typeface="Arial"/>
                </a:rPr>
                <a:t>(b)</a:t>
              </a:r>
            </a:p>
          </p:txBody>
        </p:sp>
        <p:sp>
          <p:nvSpPr>
            <p:cNvPr id="8" name="TextBox 7"/>
            <p:cNvSpPr txBox="1"/>
            <p:nvPr/>
          </p:nvSpPr>
          <p:spPr>
            <a:xfrm>
              <a:off x="7823620" y="4531445"/>
              <a:ext cx="364202" cy="461665"/>
            </a:xfrm>
            <a:prstGeom prst="rect">
              <a:avLst/>
            </a:prstGeom>
            <a:noFill/>
          </p:spPr>
          <p:txBody>
            <a:bodyPr wrap="none" rtlCol="0">
              <a:spAutoFit/>
            </a:bodyPr>
            <a:lstStyle/>
            <a:p>
              <a:pPr eaLnBrk="0" hangingPunct="0"/>
              <a:r>
                <a:rPr lang="en-US" b="1" dirty="0">
                  <a:solidFill>
                    <a:srgbClr val="000000"/>
                  </a:solidFill>
                  <a:latin typeface="Symbol" charset="2"/>
                  <a:ea typeface="ＭＳ Ｐゴシック" charset="0"/>
                  <a:cs typeface="Symbol" charset="2"/>
                </a:rPr>
                <a:t>+</a:t>
              </a:r>
            </a:p>
          </p:txBody>
        </p:sp>
        <p:sp>
          <p:nvSpPr>
            <p:cNvPr id="9" name="TextBox 8"/>
            <p:cNvSpPr txBox="1"/>
            <p:nvPr/>
          </p:nvSpPr>
          <p:spPr>
            <a:xfrm>
              <a:off x="7823620" y="4080595"/>
              <a:ext cx="364202" cy="461665"/>
            </a:xfrm>
            <a:prstGeom prst="rect">
              <a:avLst/>
            </a:prstGeom>
            <a:noFill/>
          </p:spPr>
          <p:txBody>
            <a:bodyPr wrap="none" rtlCol="0">
              <a:spAutoFit/>
            </a:bodyPr>
            <a:lstStyle/>
            <a:p>
              <a:pPr eaLnBrk="0" hangingPunct="0"/>
              <a:r>
                <a:rPr lang="en-US" b="1" dirty="0">
                  <a:solidFill>
                    <a:srgbClr val="000000"/>
                  </a:solidFill>
                  <a:latin typeface="Symbol" charset="2"/>
                  <a:ea typeface="ＭＳ Ｐゴシック" charset="0"/>
                  <a:cs typeface="Symbol" charset="2"/>
                </a:rPr>
                <a:t>+</a:t>
              </a:r>
            </a:p>
          </p:txBody>
        </p:sp>
        <p:sp>
          <p:nvSpPr>
            <p:cNvPr id="10" name="TextBox 9"/>
            <p:cNvSpPr txBox="1"/>
            <p:nvPr/>
          </p:nvSpPr>
          <p:spPr>
            <a:xfrm>
              <a:off x="4108870" y="4112345"/>
              <a:ext cx="364202" cy="461665"/>
            </a:xfrm>
            <a:prstGeom prst="rect">
              <a:avLst/>
            </a:prstGeom>
            <a:noFill/>
          </p:spPr>
          <p:txBody>
            <a:bodyPr wrap="none" rtlCol="0">
              <a:spAutoFit/>
            </a:bodyPr>
            <a:lstStyle/>
            <a:p>
              <a:pPr eaLnBrk="0" hangingPunct="0"/>
              <a:r>
                <a:rPr lang="en-US" b="1" dirty="0">
                  <a:solidFill>
                    <a:srgbClr val="000000"/>
                  </a:solidFill>
                  <a:latin typeface="Symbol" charset="2"/>
                  <a:ea typeface="ＭＳ Ｐゴシック" charset="0"/>
                  <a:cs typeface="Symbol" charset="2"/>
                </a:rPr>
                <a:t>+</a:t>
              </a:r>
            </a:p>
          </p:txBody>
        </p:sp>
        <p:sp>
          <p:nvSpPr>
            <p:cNvPr id="11" name="TextBox 10"/>
            <p:cNvSpPr txBox="1"/>
            <p:nvPr/>
          </p:nvSpPr>
          <p:spPr>
            <a:xfrm>
              <a:off x="4108870" y="4550495"/>
              <a:ext cx="364202" cy="461665"/>
            </a:xfrm>
            <a:prstGeom prst="rect">
              <a:avLst/>
            </a:prstGeom>
            <a:noFill/>
          </p:spPr>
          <p:txBody>
            <a:bodyPr wrap="none" rtlCol="0">
              <a:spAutoFit/>
            </a:bodyPr>
            <a:lstStyle/>
            <a:p>
              <a:pPr eaLnBrk="0" hangingPunct="0"/>
              <a:r>
                <a:rPr lang="en-US" b="1" dirty="0">
                  <a:solidFill>
                    <a:srgbClr val="000000"/>
                  </a:solidFill>
                  <a:latin typeface="Symbol" charset="2"/>
                  <a:ea typeface="ＭＳ Ｐゴシック" charset="0"/>
                  <a:cs typeface="Symbol" charset="2"/>
                </a:rPr>
                <a:t>+</a:t>
              </a:r>
            </a:p>
          </p:txBody>
        </p:sp>
        <p:sp>
          <p:nvSpPr>
            <p:cNvPr id="12" name="TextBox 11"/>
            <p:cNvSpPr txBox="1"/>
            <p:nvPr/>
          </p:nvSpPr>
          <p:spPr>
            <a:xfrm>
              <a:off x="2648370" y="5932763"/>
              <a:ext cx="479406" cy="369332"/>
            </a:xfrm>
            <a:prstGeom prst="rect">
              <a:avLst/>
            </a:prstGeom>
            <a:noFill/>
          </p:spPr>
          <p:txBody>
            <a:bodyPr wrap="none" rtlCol="0">
              <a:spAutoFit/>
            </a:bodyPr>
            <a:lstStyle/>
            <a:p>
              <a:pPr eaLnBrk="0" hangingPunct="0"/>
              <a:r>
                <a:rPr lang="en-US" sz="1800" b="1" dirty="0">
                  <a:solidFill>
                    <a:srgbClr val="000000"/>
                  </a:solidFill>
                  <a:latin typeface="Arial"/>
                  <a:ea typeface="ＭＳ Ｐゴシック" charset="0"/>
                  <a:cs typeface="Arial"/>
                </a:rPr>
                <a:t>(a)</a:t>
              </a:r>
            </a:p>
          </p:txBody>
        </p:sp>
        <p:sp>
          <p:nvSpPr>
            <p:cNvPr id="13" name="TextBox 12"/>
            <p:cNvSpPr txBox="1"/>
            <p:nvPr/>
          </p:nvSpPr>
          <p:spPr>
            <a:xfrm>
              <a:off x="7379120" y="2277195"/>
              <a:ext cx="1236599" cy="369332"/>
            </a:xfrm>
            <a:prstGeom prst="rect">
              <a:avLst/>
            </a:prstGeom>
            <a:noFill/>
          </p:spPr>
          <p:txBody>
            <a:bodyPr wrap="none" rtlCol="0">
              <a:spAutoFit/>
            </a:bodyPr>
            <a:lstStyle/>
            <a:p>
              <a:pPr eaLnBrk="0" hangingPunct="0"/>
              <a:r>
                <a:rPr lang="en-US" sz="1800" b="1" dirty="0">
                  <a:solidFill>
                    <a:srgbClr val="000000"/>
                  </a:solidFill>
                  <a:latin typeface="Arial"/>
                  <a:ea typeface="ＭＳ Ｐゴシック" charset="0"/>
                  <a:cs typeface="Arial"/>
                </a:rPr>
                <a:t>Electrons</a:t>
              </a:r>
            </a:p>
          </p:txBody>
        </p:sp>
        <p:sp>
          <p:nvSpPr>
            <p:cNvPr id="14" name="TextBox 13"/>
            <p:cNvSpPr txBox="1"/>
            <p:nvPr/>
          </p:nvSpPr>
          <p:spPr>
            <a:xfrm>
              <a:off x="8134770" y="3140795"/>
              <a:ext cx="364202" cy="461665"/>
            </a:xfrm>
            <a:prstGeom prst="rect">
              <a:avLst/>
            </a:prstGeom>
            <a:noFill/>
          </p:spPr>
          <p:txBody>
            <a:bodyPr wrap="none" rtlCol="0">
              <a:spAutoFit/>
            </a:bodyPr>
            <a:lstStyle/>
            <a:p>
              <a:pPr eaLnBrk="0" hangingPunct="0"/>
              <a:r>
                <a:rPr lang="en-US" b="1" dirty="0">
                  <a:solidFill>
                    <a:srgbClr val="000000"/>
                  </a:solidFill>
                  <a:latin typeface="Symbol" charset="2"/>
                  <a:ea typeface="ＭＳ Ｐゴシック" charset="0"/>
                  <a:cs typeface="Symbol" charset="2"/>
                </a:rPr>
                <a:t>-</a:t>
              </a:r>
            </a:p>
          </p:txBody>
        </p:sp>
        <p:sp>
          <p:nvSpPr>
            <p:cNvPr id="15" name="TextBox 14"/>
            <p:cNvSpPr txBox="1"/>
            <p:nvPr/>
          </p:nvSpPr>
          <p:spPr>
            <a:xfrm>
              <a:off x="7499770" y="3140795"/>
              <a:ext cx="364202" cy="461665"/>
            </a:xfrm>
            <a:prstGeom prst="rect">
              <a:avLst/>
            </a:prstGeom>
            <a:noFill/>
          </p:spPr>
          <p:txBody>
            <a:bodyPr wrap="none" rtlCol="0">
              <a:spAutoFit/>
            </a:bodyPr>
            <a:lstStyle/>
            <a:p>
              <a:pPr eaLnBrk="0" hangingPunct="0"/>
              <a:r>
                <a:rPr lang="en-US" b="1" dirty="0">
                  <a:solidFill>
                    <a:srgbClr val="000000"/>
                  </a:solidFill>
                  <a:latin typeface="Symbol" charset="2"/>
                  <a:ea typeface="ＭＳ Ｐゴシック" charset="0"/>
                  <a:cs typeface="Symbol" charset="2"/>
                </a:rPr>
                <a:t>-</a:t>
              </a:r>
            </a:p>
          </p:txBody>
        </p:sp>
        <p:grpSp>
          <p:nvGrpSpPr>
            <p:cNvPr id="16" name="Group 15"/>
            <p:cNvGrpSpPr/>
            <p:nvPr/>
          </p:nvGrpSpPr>
          <p:grpSpPr>
            <a:xfrm>
              <a:off x="4192097" y="3183131"/>
              <a:ext cx="1602066" cy="1176289"/>
              <a:chOff x="2737524" y="2171700"/>
              <a:chExt cx="1602066" cy="1176289"/>
            </a:xfrm>
          </p:grpSpPr>
          <p:sp>
            <p:nvSpPr>
              <p:cNvPr id="17" name="Right Brace 16"/>
              <p:cNvSpPr/>
              <p:nvPr/>
            </p:nvSpPr>
            <p:spPr bwMode="auto">
              <a:xfrm rot="18780000">
                <a:off x="3039343" y="2788185"/>
                <a:ext cx="257985" cy="861624"/>
              </a:xfrm>
              <a:prstGeom prst="rightBrace">
                <a:avLst>
                  <a:gd name="adj1" fmla="val 60035"/>
                  <a:gd name="adj2" fmla="val 50000"/>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cxnSp>
            <p:nvCxnSpPr>
              <p:cNvPr id="18" name="Straight Connector 17"/>
              <p:cNvCxnSpPr/>
              <p:nvPr/>
            </p:nvCxnSpPr>
            <p:spPr bwMode="auto">
              <a:xfrm flipH="1">
                <a:off x="3246148" y="2171700"/>
                <a:ext cx="1093442" cy="952958"/>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9" name="Group 18"/>
            <p:cNvGrpSpPr/>
            <p:nvPr/>
          </p:nvGrpSpPr>
          <p:grpSpPr>
            <a:xfrm>
              <a:off x="6706340" y="3204904"/>
              <a:ext cx="1384734" cy="1160750"/>
              <a:chOff x="5251767" y="2173153"/>
              <a:chExt cx="1384734" cy="1160750"/>
            </a:xfrm>
          </p:grpSpPr>
          <p:sp>
            <p:nvSpPr>
              <p:cNvPr id="20" name="Right Brace 19"/>
              <p:cNvSpPr/>
              <p:nvPr/>
            </p:nvSpPr>
            <p:spPr bwMode="auto">
              <a:xfrm rot="2880000" flipH="1">
                <a:off x="6076696" y="2774099"/>
                <a:ext cx="257985" cy="861624"/>
              </a:xfrm>
              <a:prstGeom prst="rightBrace">
                <a:avLst>
                  <a:gd name="adj1" fmla="val 60035"/>
                  <a:gd name="adj2" fmla="val 50000"/>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cxnSp>
            <p:nvCxnSpPr>
              <p:cNvPr id="21" name="Straight Connector 20"/>
              <p:cNvCxnSpPr/>
              <p:nvPr/>
            </p:nvCxnSpPr>
            <p:spPr bwMode="auto">
              <a:xfrm>
                <a:off x="5251767" y="2173153"/>
                <a:ext cx="867926" cy="93735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2" name="Freeform 21"/>
            <p:cNvSpPr/>
            <p:nvPr/>
          </p:nvSpPr>
          <p:spPr>
            <a:xfrm>
              <a:off x="7658523" y="2637031"/>
              <a:ext cx="628650" cy="641350"/>
            </a:xfrm>
            <a:custGeom>
              <a:avLst/>
              <a:gdLst>
                <a:gd name="connsiteX0" fmla="*/ 0 w 628650"/>
                <a:gd name="connsiteY0" fmla="*/ 628650 h 641350"/>
                <a:gd name="connsiteX1" fmla="*/ 330200 w 628650"/>
                <a:gd name="connsiteY1" fmla="*/ 0 h 641350"/>
                <a:gd name="connsiteX2" fmla="*/ 628650 w 628650"/>
                <a:gd name="connsiteY2" fmla="*/ 641350 h 641350"/>
              </a:gdLst>
              <a:ahLst/>
              <a:cxnLst>
                <a:cxn ang="0">
                  <a:pos x="connsiteX0" y="connsiteY0"/>
                </a:cxn>
                <a:cxn ang="0">
                  <a:pos x="connsiteX1" y="connsiteY1"/>
                </a:cxn>
                <a:cxn ang="0">
                  <a:pos x="connsiteX2" y="connsiteY2"/>
                </a:cxn>
              </a:cxnLst>
              <a:rect l="l" t="t" r="r" b="b"/>
              <a:pathLst>
                <a:path w="628650" h="641350">
                  <a:moveTo>
                    <a:pt x="0" y="628650"/>
                  </a:moveTo>
                  <a:lnTo>
                    <a:pt x="330200" y="0"/>
                  </a:lnTo>
                  <a:lnTo>
                    <a:pt x="628650" y="641350"/>
                  </a:lnTo>
                </a:path>
              </a:pathLst>
            </a:custGeom>
            <a:ln w="12700" cmpd="sng">
              <a:solidFill>
                <a:schemeClr val="tx1"/>
              </a:solidFill>
            </a:ln>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cxnSp>
          <p:nvCxnSpPr>
            <p:cNvPr id="23" name="Straight Connector 22"/>
            <p:cNvCxnSpPr/>
            <p:nvPr/>
          </p:nvCxnSpPr>
          <p:spPr bwMode="auto">
            <a:xfrm>
              <a:off x="4286673" y="2897381"/>
              <a:ext cx="0" cy="3175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5713836" y="2835995"/>
              <a:ext cx="1082636" cy="369332"/>
            </a:xfrm>
            <a:prstGeom prst="rect">
              <a:avLst/>
            </a:prstGeom>
            <a:noFill/>
          </p:spPr>
          <p:txBody>
            <a:bodyPr wrap="none" rtlCol="0">
              <a:spAutoFit/>
            </a:bodyPr>
            <a:lstStyle/>
            <a:p>
              <a:pPr eaLnBrk="0" hangingPunct="0"/>
              <a:r>
                <a:rPr lang="en-US" sz="1800" b="1" dirty="0">
                  <a:solidFill>
                    <a:srgbClr val="000000"/>
                  </a:solidFill>
                  <a:latin typeface="Arial"/>
                  <a:ea typeface="ＭＳ Ｐゴシック" charset="0"/>
                  <a:cs typeface="Arial"/>
                </a:rPr>
                <a:t>Nucleus</a:t>
              </a:r>
            </a:p>
          </p:txBody>
        </p:sp>
        <p:sp>
          <p:nvSpPr>
            <p:cNvPr id="25" name="TextBox 24"/>
            <p:cNvSpPr txBox="1"/>
            <p:nvPr/>
          </p:nvSpPr>
          <p:spPr>
            <a:xfrm>
              <a:off x="3197668" y="2277195"/>
              <a:ext cx="2378363" cy="646331"/>
            </a:xfrm>
            <a:prstGeom prst="rect">
              <a:avLst/>
            </a:prstGeom>
            <a:noFill/>
          </p:spPr>
          <p:txBody>
            <a:bodyPr wrap="none" rtlCol="0">
              <a:spAutoFit/>
            </a:bodyPr>
            <a:lstStyle/>
            <a:p>
              <a:pPr eaLnBrk="0" hangingPunct="0"/>
              <a:r>
                <a:rPr lang="en-US" sz="1800" b="1" dirty="0">
                  <a:solidFill>
                    <a:srgbClr val="000000"/>
                  </a:solidFill>
                  <a:latin typeface="Arial"/>
                  <a:ea typeface="ＭＳ Ｐゴシック" charset="0"/>
                  <a:cs typeface="Arial"/>
                </a:rPr>
                <a:t>Cloud of negative</a:t>
              </a:r>
            </a:p>
            <a:p>
              <a:pPr eaLnBrk="0" hangingPunct="0"/>
              <a:r>
                <a:rPr lang="en-US" sz="1800" b="1" dirty="0">
                  <a:solidFill>
                    <a:srgbClr val="000000"/>
                  </a:solidFill>
                  <a:latin typeface="Arial"/>
                  <a:ea typeface="ＭＳ Ｐゴシック" charset="0"/>
                  <a:cs typeface="Arial"/>
                </a:rPr>
                <a:t>charge (2 electrons)</a:t>
              </a:r>
            </a:p>
          </p:txBody>
        </p:sp>
      </p:grpSp>
      <p:sp>
        <p:nvSpPr>
          <p:cNvPr id="2" name="TextBox 1">
            <a:extLst>
              <a:ext uri="{FF2B5EF4-FFF2-40B4-BE49-F238E27FC236}">
                <a16:creationId xmlns="" xmlns:a16="http://schemas.microsoft.com/office/drawing/2014/main" id="{8267D04D-DCBC-4B4F-9C32-2FB477EC7F8B}"/>
              </a:ext>
            </a:extLst>
          </p:cNvPr>
          <p:cNvSpPr txBox="1"/>
          <p:nvPr/>
        </p:nvSpPr>
        <p:spPr>
          <a:xfrm>
            <a:off x="890276" y="150858"/>
            <a:ext cx="10411449" cy="2400657"/>
          </a:xfrm>
          <a:prstGeom prst="rect">
            <a:avLst/>
          </a:prstGeom>
          <a:noFill/>
        </p:spPr>
        <p:txBody>
          <a:bodyPr wrap="square" rtlCol="0">
            <a:spAutoFit/>
          </a:bodyPr>
          <a:lstStyle/>
          <a:p>
            <a:pPr marL="342900" indent="-342900">
              <a:lnSpc>
                <a:spcPct val="150000"/>
              </a:lnSpc>
              <a:buFont typeface="Wingdings" pitchFamily="2" charset="2"/>
              <a:buChar char="v"/>
            </a:pPr>
            <a:r>
              <a:rPr lang="zh-CN" altLang="en-US" sz="2000" dirty="0">
                <a:latin typeface="+mn-ea"/>
              </a:rPr>
              <a:t>电子在原子核外空间的运动类似云雾状，称为电子云。</a:t>
            </a:r>
            <a:endParaRPr lang="en-US" altLang="zh-CN" sz="2000" dirty="0">
              <a:latin typeface="+mn-ea"/>
            </a:endParaRPr>
          </a:p>
          <a:p>
            <a:pPr marL="342900" indent="-342900">
              <a:lnSpc>
                <a:spcPct val="150000"/>
              </a:lnSpc>
              <a:buFont typeface="Wingdings" pitchFamily="2" charset="2"/>
              <a:buChar char="v"/>
            </a:pPr>
            <a:r>
              <a:rPr lang="zh-CN" altLang="en-US" sz="2000" dirty="0">
                <a:latin typeface="+mn-ea"/>
              </a:rPr>
              <a:t>为了便于研究，我们把电子划分在不同电子层上，每个电子层包含有</a:t>
            </a:r>
            <a:r>
              <a:rPr lang="en-US" altLang="zh-CN" sz="2000" dirty="0">
                <a:latin typeface="+mn-ea"/>
              </a:rPr>
              <a:t>1</a:t>
            </a:r>
            <a:r>
              <a:rPr lang="zh-CN" altLang="en-US" sz="2000" dirty="0">
                <a:latin typeface="+mn-ea"/>
              </a:rPr>
              <a:t>个或多个原子轨道。比如第一电子层（</a:t>
            </a:r>
            <a:r>
              <a:rPr lang="en-US" altLang="zh-CN" sz="2000" dirty="0">
                <a:latin typeface="+mn-ea"/>
              </a:rPr>
              <a:t>s</a:t>
            </a:r>
            <a:r>
              <a:rPr lang="zh-CN" altLang="en-US" sz="2000" dirty="0">
                <a:latin typeface="+mn-ea"/>
              </a:rPr>
              <a:t>），第二电子层（</a:t>
            </a:r>
            <a:r>
              <a:rPr lang="en-US" altLang="zh-CN" sz="2000" dirty="0">
                <a:latin typeface="+mn-ea"/>
              </a:rPr>
              <a:t>s,</a:t>
            </a:r>
            <a:r>
              <a:rPr lang="zh-CN" altLang="en-US" sz="2000" dirty="0">
                <a:latin typeface="+mn-ea"/>
              </a:rPr>
              <a:t> </a:t>
            </a:r>
            <a:r>
              <a:rPr lang="en-US" altLang="zh-CN" sz="2000" dirty="0" err="1">
                <a:latin typeface="+mn-ea"/>
              </a:rPr>
              <a:t>p</a:t>
            </a:r>
            <a:r>
              <a:rPr lang="en-US" altLang="zh-CN" sz="2000" baseline="-25000" dirty="0" err="1">
                <a:latin typeface="+mn-ea"/>
              </a:rPr>
              <a:t>x</a:t>
            </a:r>
            <a:r>
              <a:rPr lang="en-US" altLang="zh-CN" sz="2000" dirty="0">
                <a:latin typeface="+mn-ea"/>
              </a:rPr>
              <a:t>,</a:t>
            </a:r>
            <a:r>
              <a:rPr lang="zh-CN" altLang="en-US" sz="2000" dirty="0">
                <a:latin typeface="+mn-ea"/>
              </a:rPr>
              <a:t> </a:t>
            </a:r>
            <a:r>
              <a:rPr lang="en-US" altLang="zh-CN" sz="2000" dirty="0" err="1">
                <a:latin typeface="+mn-ea"/>
              </a:rPr>
              <a:t>p</a:t>
            </a:r>
            <a:r>
              <a:rPr lang="en-US" altLang="zh-CN" sz="2000" baseline="-25000" dirty="0" err="1">
                <a:latin typeface="+mn-ea"/>
              </a:rPr>
              <a:t>y</a:t>
            </a:r>
            <a:r>
              <a:rPr lang="en-US" altLang="zh-CN" sz="2000" dirty="0">
                <a:latin typeface="+mn-ea"/>
              </a:rPr>
              <a:t>,</a:t>
            </a:r>
            <a:r>
              <a:rPr lang="zh-CN" altLang="en-US" sz="2000" dirty="0">
                <a:latin typeface="+mn-ea"/>
              </a:rPr>
              <a:t> </a:t>
            </a:r>
            <a:r>
              <a:rPr lang="en-US" altLang="zh-CN" sz="2000" dirty="0" err="1">
                <a:latin typeface="+mn-ea"/>
              </a:rPr>
              <a:t>p</a:t>
            </a:r>
            <a:r>
              <a:rPr lang="en-US" altLang="zh-CN" sz="2000" baseline="-25000" dirty="0" err="1">
                <a:latin typeface="+mn-ea"/>
              </a:rPr>
              <a:t>z</a:t>
            </a:r>
            <a:r>
              <a:rPr lang="zh-CN" altLang="en-US" sz="2000" dirty="0">
                <a:latin typeface="+mn-ea"/>
              </a:rPr>
              <a:t> ），第三电子层（</a:t>
            </a:r>
            <a:r>
              <a:rPr lang="en-US" altLang="zh-CN" sz="2000" dirty="0">
                <a:latin typeface="+mn-ea"/>
              </a:rPr>
              <a:t>9</a:t>
            </a:r>
            <a:r>
              <a:rPr lang="zh-CN" altLang="en-US" sz="2000" dirty="0">
                <a:latin typeface="+mn-ea"/>
              </a:rPr>
              <a:t>个原子轨道）。</a:t>
            </a:r>
            <a:endParaRPr lang="en-US" altLang="zh-CN" sz="2000" dirty="0">
              <a:latin typeface="+mn-ea"/>
            </a:endParaRPr>
          </a:p>
          <a:p>
            <a:pPr marL="342900" indent="-342900">
              <a:lnSpc>
                <a:spcPct val="150000"/>
              </a:lnSpc>
              <a:buFont typeface="Wingdings" pitchFamily="2" charset="2"/>
              <a:buChar char="v"/>
            </a:pPr>
            <a:r>
              <a:rPr lang="zh-CN" altLang="en-US" sz="2000" dirty="0">
                <a:latin typeface="+mn-ea"/>
              </a:rPr>
              <a:t>电子在核外运动的区域为原子轨道，反应电子的能级，每一轨道最多容纳</a:t>
            </a:r>
            <a:r>
              <a:rPr lang="en-US" altLang="zh-CN" sz="2000" dirty="0">
                <a:latin typeface="+mn-ea"/>
              </a:rPr>
              <a:t>2</a:t>
            </a:r>
            <a:r>
              <a:rPr lang="zh-CN" altLang="en-US" sz="2000" dirty="0">
                <a:latin typeface="+mn-ea"/>
              </a:rPr>
              <a:t>个电子。</a:t>
            </a:r>
            <a:endParaRPr lang="en-US" altLang="zh-CN" sz="2000" dirty="0">
              <a:latin typeface="+mn-ea"/>
            </a:endParaRPr>
          </a:p>
          <a:p>
            <a:pPr marL="342900" indent="-342900">
              <a:lnSpc>
                <a:spcPct val="150000"/>
              </a:lnSpc>
              <a:buFont typeface="Wingdings" pitchFamily="2" charset="2"/>
              <a:buChar char="v"/>
            </a:pPr>
            <a:r>
              <a:rPr lang="zh-CN" altLang="en-US" sz="2000" dirty="0">
                <a:latin typeface="+mn-ea"/>
              </a:rPr>
              <a:t>第一电子层可容纳</a:t>
            </a:r>
            <a:r>
              <a:rPr lang="en-US" altLang="zh-CN" sz="2000" dirty="0">
                <a:latin typeface="+mn-ea"/>
              </a:rPr>
              <a:t>2</a:t>
            </a:r>
            <a:r>
              <a:rPr lang="zh-CN" altLang="en-US" sz="2000" dirty="0">
                <a:latin typeface="+mn-ea"/>
              </a:rPr>
              <a:t>个电子，第二电子层可容纳</a:t>
            </a:r>
            <a:r>
              <a:rPr lang="en-US" altLang="zh-CN" sz="2000" dirty="0">
                <a:latin typeface="+mn-ea"/>
              </a:rPr>
              <a:t>8</a:t>
            </a:r>
            <a:r>
              <a:rPr lang="zh-CN" altLang="en-US" sz="2000" dirty="0">
                <a:latin typeface="+mn-ea"/>
              </a:rPr>
              <a:t>个电子，第三电子层可以容纳</a:t>
            </a:r>
            <a:r>
              <a:rPr lang="en-US" altLang="zh-CN" sz="2000" dirty="0">
                <a:latin typeface="+mn-ea"/>
              </a:rPr>
              <a:t>18</a:t>
            </a:r>
            <a:r>
              <a:rPr lang="zh-CN" altLang="en-US" sz="2000" dirty="0">
                <a:latin typeface="+mn-ea"/>
              </a:rPr>
              <a:t>个电子。</a:t>
            </a:r>
            <a:endParaRPr lang="en-US" altLang="zh-CN" sz="2000" dirty="0">
              <a:latin typeface="+mn-ea"/>
            </a:endParaRPr>
          </a:p>
        </p:txBody>
      </p:sp>
      <p:sp>
        <p:nvSpPr>
          <p:cNvPr id="3" name="Slide Number Placeholder 2">
            <a:extLst>
              <a:ext uri="{FF2B5EF4-FFF2-40B4-BE49-F238E27FC236}">
                <a16:creationId xmlns="" xmlns:a16="http://schemas.microsoft.com/office/drawing/2014/main" id="{AC3D8D4C-BF73-8D45-B228-D666196E7F34}"/>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26" name="Picture 25">
            <a:extLst>
              <a:ext uri="{FF2B5EF4-FFF2-40B4-BE49-F238E27FC236}">
                <a16:creationId xmlns="" xmlns:a16="http://schemas.microsoft.com/office/drawing/2014/main" id="{6A01D00E-5968-0545-91B2-757D159BE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0220" y="3807960"/>
            <a:ext cx="4531359" cy="1620020"/>
          </a:xfrm>
          <a:prstGeom prst="rect">
            <a:avLst/>
          </a:prstGeom>
        </p:spPr>
      </p:pic>
    </p:spTree>
    <p:extLst>
      <p:ext uri="{BB962C8B-B14F-4D97-AF65-F5344CB8AC3E}">
        <p14:creationId xmlns:p14="http://schemas.microsoft.com/office/powerpoint/2010/main" val="15921228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05_25DNAtRNAStructure-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018" y="983198"/>
            <a:ext cx="8546592" cy="5065776"/>
          </a:xfrm>
          <a:prstGeom prst="rect">
            <a:avLst/>
          </a:prstGeom>
        </p:spPr>
      </p:pic>
      <p:sp>
        <p:nvSpPr>
          <p:cNvPr id="7" name="Text Box 31"/>
          <p:cNvSpPr txBox="1">
            <a:spLocks noChangeArrowheads="1"/>
          </p:cNvSpPr>
          <p:nvPr/>
        </p:nvSpPr>
        <p:spPr bwMode="auto">
          <a:xfrm>
            <a:off x="1929774" y="973243"/>
            <a:ext cx="274037" cy="32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5</a:t>
            </a:r>
            <a:r>
              <a:rPr lang="en-US" sz="1800" dirty="0">
                <a:solidFill>
                  <a:srgbClr val="000000"/>
                </a:solidFill>
                <a:latin typeface="Arial"/>
                <a:cs typeface="Arial"/>
              </a:rPr>
              <a:t>′</a:t>
            </a:r>
          </a:p>
        </p:txBody>
      </p:sp>
      <p:sp>
        <p:nvSpPr>
          <p:cNvPr id="9" name="Text Box 31"/>
          <p:cNvSpPr txBox="1">
            <a:spLocks noChangeArrowheads="1"/>
          </p:cNvSpPr>
          <p:nvPr/>
        </p:nvSpPr>
        <p:spPr bwMode="auto">
          <a:xfrm>
            <a:off x="2605718" y="973243"/>
            <a:ext cx="274037" cy="32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3</a:t>
            </a:r>
            <a:r>
              <a:rPr lang="en-US" sz="1800" dirty="0">
                <a:solidFill>
                  <a:srgbClr val="000000"/>
                </a:solidFill>
                <a:latin typeface="Arial"/>
                <a:cs typeface="Arial"/>
              </a:rPr>
              <a:t>′</a:t>
            </a:r>
            <a:endParaRPr lang="en-US" sz="1800" dirty="0">
              <a:solidFill>
                <a:srgbClr val="000000"/>
              </a:solidFill>
              <a:latin typeface="Symbol" charset="2"/>
              <a:cs typeface="Symbol" charset="2"/>
            </a:endParaRPr>
          </a:p>
        </p:txBody>
      </p:sp>
      <p:sp>
        <p:nvSpPr>
          <p:cNvPr id="10" name="Text Box 31"/>
          <p:cNvSpPr txBox="1">
            <a:spLocks noChangeArrowheads="1"/>
          </p:cNvSpPr>
          <p:nvPr/>
        </p:nvSpPr>
        <p:spPr bwMode="auto">
          <a:xfrm>
            <a:off x="2045849" y="5329588"/>
            <a:ext cx="274037" cy="32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3</a:t>
            </a:r>
            <a:r>
              <a:rPr lang="en-US" sz="1800" dirty="0">
                <a:solidFill>
                  <a:srgbClr val="000000"/>
                </a:solidFill>
                <a:latin typeface="Arial"/>
                <a:cs typeface="Arial"/>
              </a:rPr>
              <a:t>′</a:t>
            </a:r>
            <a:endParaRPr lang="en-US" sz="1800" dirty="0">
              <a:solidFill>
                <a:srgbClr val="000000"/>
              </a:solidFill>
              <a:latin typeface="Symbol" charset="2"/>
              <a:cs typeface="Symbol" charset="2"/>
            </a:endParaRPr>
          </a:p>
        </p:txBody>
      </p:sp>
      <p:sp>
        <p:nvSpPr>
          <p:cNvPr id="11" name="Text Box 31"/>
          <p:cNvSpPr txBox="1">
            <a:spLocks noChangeArrowheads="1"/>
          </p:cNvSpPr>
          <p:nvPr/>
        </p:nvSpPr>
        <p:spPr bwMode="auto">
          <a:xfrm>
            <a:off x="2646688" y="5329588"/>
            <a:ext cx="274037" cy="32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5</a:t>
            </a:r>
            <a:r>
              <a:rPr lang="en-US" sz="1800" dirty="0">
                <a:solidFill>
                  <a:srgbClr val="000000"/>
                </a:solidFill>
                <a:latin typeface="Arial"/>
                <a:cs typeface="Arial"/>
              </a:rPr>
              <a:t>′</a:t>
            </a:r>
            <a:endParaRPr lang="en-US" sz="1800" dirty="0">
              <a:solidFill>
                <a:srgbClr val="000000"/>
              </a:solidFill>
              <a:latin typeface="Symbol" charset="2"/>
              <a:cs typeface="Symbol" charset="2"/>
            </a:endParaRPr>
          </a:p>
        </p:txBody>
      </p:sp>
      <p:sp>
        <p:nvSpPr>
          <p:cNvPr id="12" name="Text Box 31"/>
          <p:cNvSpPr txBox="1">
            <a:spLocks noChangeArrowheads="1"/>
          </p:cNvSpPr>
          <p:nvPr/>
        </p:nvSpPr>
        <p:spPr bwMode="auto">
          <a:xfrm>
            <a:off x="1977572" y="5752932"/>
            <a:ext cx="1011420" cy="32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(a) DNA</a:t>
            </a:r>
            <a:endParaRPr lang="en-US" sz="1800" dirty="0">
              <a:solidFill>
                <a:srgbClr val="000000"/>
              </a:solidFill>
              <a:latin typeface="Symbol" charset="2"/>
              <a:cs typeface="Symbol" charset="2"/>
            </a:endParaRPr>
          </a:p>
        </p:txBody>
      </p:sp>
      <p:sp>
        <p:nvSpPr>
          <p:cNvPr id="13" name="Text Box 31"/>
          <p:cNvSpPr txBox="1">
            <a:spLocks noChangeArrowheads="1"/>
          </p:cNvSpPr>
          <p:nvPr/>
        </p:nvSpPr>
        <p:spPr bwMode="auto">
          <a:xfrm>
            <a:off x="3110969" y="5274964"/>
            <a:ext cx="2397445" cy="6228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Base pair joined</a:t>
            </a:r>
          </a:p>
          <a:p>
            <a:pPr eaLnBrk="0" hangingPunct="0">
              <a:lnSpc>
                <a:spcPct val="95000"/>
              </a:lnSpc>
            </a:pPr>
            <a:r>
              <a:rPr lang="en-US" sz="1800" dirty="0">
                <a:solidFill>
                  <a:srgbClr val="000000"/>
                </a:solidFill>
                <a:latin typeface="Arial" charset="0"/>
                <a:cs typeface="Symbol" charset="2"/>
              </a:rPr>
              <a:t>by hydrogen bonding</a:t>
            </a:r>
            <a:endParaRPr lang="en-US" sz="1800" dirty="0">
              <a:solidFill>
                <a:srgbClr val="000000"/>
              </a:solidFill>
              <a:latin typeface="Symbol" charset="2"/>
              <a:cs typeface="Symbol" charset="2"/>
            </a:endParaRPr>
          </a:p>
        </p:txBody>
      </p:sp>
      <p:sp>
        <p:nvSpPr>
          <p:cNvPr id="14" name="Rectangle 13"/>
          <p:cNvSpPr/>
          <p:nvPr/>
        </p:nvSpPr>
        <p:spPr bwMode="auto">
          <a:xfrm>
            <a:off x="3024414" y="4756453"/>
            <a:ext cx="1731433" cy="330200"/>
          </a:xfrm>
          <a:prstGeom prst="rect">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cxnSp>
        <p:nvCxnSpPr>
          <p:cNvPr id="15" name="Straight Connector 14"/>
          <p:cNvCxnSpPr>
            <a:endCxn id="10" idx="2"/>
          </p:cNvCxnSpPr>
          <p:nvPr/>
        </p:nvCxnSpPr>
        <p:spPr bwMode="auto">
          <a:xfrm flipH="1" flipV="1">
            <a:off x="3890131" y="5086653"/>
            <a:ext cx="2116" cy="220133"/>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Text Box 31"/>
          <p:cNvSpPr txBox="1">
            <a:spLocks noChangeArrowheads="1"/>
          </p:cNvSpPr>
          <p:nvPr/>
        </p:nvSpPr>
        <p:spPr bwMode="auto">
          <a:xfrm>
            <a:off x="5796037" y="5752932"/>
            <a:ext cx="1868110" cy="32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(b) Transfer RNA</a:t>
            </a:r>
            <a:endParaRPr lang="en-US" sz="1800" dirty="0">
              <a:solidFill>
                <a:srgbClr val="000000"/>
              </a:solidFill>
              <a:latin typeface="Symbol" charset="2"/>
              <a:cs typeface="Symbol" charset="2"/>
            </a:endParaRPr>
          </a:p>
        </p:txBody>
      </p:sp>
      <p:sp>
        <p:nvSpPr>
          <p:cNvPr id="17" name="Text Box 31"/>
          <p:cNvSpPr txBox="1">
            <a:spLocks noChangeArrowheads="1"/>
          </p:cNvSpPr>
          <p:nvPr/>
        </p:nvSpPr>
        <p:spPr bwMode="auto">
          <a:xfrm>
            <a:off x="3513041" y="1032510"/>
            <a:ext cx="1954007" cy="540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Sugar-phosphate</a:t>
            </a:r>
          </a:p>
          <a:p>
            <a:pPr eaLnBrk="0" hangingPunct="0">
              <a:lnSpc>
                <a:spcPct val="95000"/>
              </a:lnSpc>
            </a:pPr>
            <a:r>
              <a:rPr lang="en-US" sz="1800" dirty="0">
                <a:solidFill>
                  <a:srgbClr val="000000"/>
                </a:solidFill>
                <a:latin typeface="Arial" charset="0"/>
                <a:cs typeface="Symbol" charset="2"/>
              </a:rPr>
              <a:t>backbones</a:t>
            </a:r>
            <a:endParaRPr lang="en-US" sz="1800" dirty="0">
              <a:solidFill>
                <a:srgbClr val="000000"/>
              </a:solidFill>
              <a:latin typeface="Symbol" charset="2"/>
              <a:cs typeface="Symbol" charset="2"/>
            </a:endParaRPr>
          </a:p>
        </p:txBody>
      </p:sp>
      <p:sp>
        <p:nvSpPr>
          <p:cNvPr id="18" name="Text Box 31"/>
          <p:cNvSpPr txBox="1">
            <a:spLocks noChangeArrowheads="1"/>
          </p:cNvSpPr>
          <p:nvPr/>
        </p:nvSpPr>
        <p:spPr bwMode="auto">
          <a:xfrm>
            <a:off x="3513041" y="1608242"/>
            <a:ext cx="1954007" cy="333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Hydrogen bonds</a:t>
            </a:r>
            <a:endParaRPr lang="en-US" sz="1800" dirty="0">
              <a:solidFill>
                <a:srgbClr val="000000"/>
              </a:solidFill>
              <a:latin typeface="Symbol" charset="2"/>
              <a:cs typeface="Symbol" charset="2"/>
            </a:endParaRPr>
          </a:p>
        </p:txBody>
      </p:sp>
      <p:cxnSp>
        <p:nvCxnSpPr>
          <p:cNvPr id="19" name="Straight Connector 18"/>
          <p:cNvCxnSpPr/>
          <p:nvPr/>
        </p:nvCxnSpPr>
        <p:spPr bwMode="auto">
          <a:xfrm flipH="1">
            <a:off x="2783114" y="1251253"/>
            <a:ext cx="694267" cy="3937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Connector 19"/>
          <p:cNvCxnSpPr/>
          <p:nvPr/>
        </p:nvCxnSpPr>
        <p:spPr bwMode="auto">
          <a:xfrm flipH="1">
            <a:off x="2283581" y="1835453"/>
            <a:ext cx="1210735" cy="7366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 name="Straight Connector 20"/>
          <p:cNvCxnSpPr/>
          <p:nvPr/>
        </p:nvCxnSpPr>
        <p:spPr bwMode="auto">
          <a:xfrm>
            <a:off x="5369683" y="1822753"/>
            <a:ext cx="952498" cy="182033"/>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 name="Straight Connector 21"/>
          <p:cNvCxnSpPr/>
          <p:nvPr/>
        </p:nvCxnSpPr>
        <p:spPr bwMode="auto">
          <a:xfrm>
            <a:off x="5437417" y="1263953"/>
            <a:ext cx="842430" cy="152400"/>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 name="Text Box 31"/>
          <p:cNvSpPr txBox="1">
            <a:spLocks noChangeArrowheads="1"/>
          </p:cNvSpPr>
          <p:nvPr/>
        </p:nvSpPr>
        <p:spPr bwMode="auto">
          <a:xfrm>
            <a:off x="8597277" y="2505711"/>
            <a:ext cx="1920140" cy="870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lnSpc>
                <a:spcPct val="95000"/>
              </a:lnSpc>
            </a:pPr>
            <a:r>
              <a:rPr lang="en-US" sz="1800" dirty="0">
                <a:solidFill>
                  <a:srgbClr val="000000"/>
                </a:solidFill>
                <a:latin typeface="Arial" charset="0"/>
              </a:rPr>
              <a:t>Base pair joined</a:t>
            </a:r>
          </a:p>
          <a:p>
            <a:pPr eaLnBrk="0" hangingPunct="0">
              <a:lnSpc>
                <a:spcPct val="95000"/>
              </a:lnSpc>
            </a:pPr>
            <a:r>
              <a:rPr lang="en-US" sz="1800" dirty="0">
                <a:solidFill>
                  <a:srgbClr val="000000"/>
                </a:solidFill>
                <a:latin typeface="Arial" charset="0"/>
                <a:cs typeface="Symbol" charset="2"/>
              </a:rPr>
              <a:t>by hydrogen</a:t>
            </a:r>
          </a:p>
          <a:p>
            <a:pPr eaLnBrk="0" hangingPunct="0">
              <a:lnSpc>
                <a:spcPct val="95000"/>
              </a:lnSpc>
            </a:pPr>
            <a:r>
              <a:rPr lang="en-US" sz="1800" dirty="0">
                <a:solidFill>
                  <a:srgbClr val="000000"/>
                </a:solidFill>
                <a:latin typeface="Arial" charset="0"/>
                <a:cs typeface="Symbol" charset="2"/>
              </a:rPr>
              <a:t>bonding</a:t>
            </a:r>
            <a:endParaRPr lang="en-US" sz="1800" dirty="0">
              <a:solidFill>
                <a:srgbClr val="000000"/>
              </a:solidFill>
              <a:latin typeface="Symbol" charset="2"/>
              <a:cs typeface="Symbol" charset="2"/>
            </a:endParaRPr>
          </a:p>
        </p:txBody>
      </p:sp>
      <p:cxnSp>
        <p:nvCxnSpPr>
          <p:cNvPr id="24" name="Straight Connector 23"/>
          <p:cNvCxnSpPr/>
          <p:nvPr/>
        </p:nvCxnSpPr>
        <p:spPr bwMode="auto">
          <a:xfrm>
            <a:off x="9446381" y="3303361"/>
            <a:ext cx="0" cy="818092"/>
          </a:xfrm>
          <a:prstGeom prst="line">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 name="Rectangle 24"/>
          <p:cNvSpPr/>
          <p:nvPr/>
        </p:nvSpPr>
        <p:spPr bwMode="auto">
          <a:xfrm rot="966394">
            <a:off x="8814896" y="4170029"/>
            <a:ext cx="1566305" cy="240925"/>
          </a:xfrm>
          <a:prstGeom prst="rect">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 name="Slide Number Placeholder 1">
            <a:extLst>
              <a:ext uri="{FF2B5EF4-FFF2-40B4-BE49-F238E27FC236}">
                <a16:creationId xmlns="" xmlns:a16="http://schemas.microsoft.com/office/drawing/2014/main" id="{72DE6CEC-E8AA-014D-B771-AA6BEE8575F0}"/>
              </a:ext>
            </a:extLst>
          </p:cNvPr>
          <p:cNvSpPr>
            <a:spLocks noGrp="1"/>
          </p:cNvSpPr>
          <p:nvPr>
            <p:ph type="sldNum" sz="quarter" idx="12"/>
          </p:nvPr>
        </p:nvSpPr>
        <p:spPr/>
        <p:txBody>
          <a:bodyPr/>
          <a:lstStyle/>
          <a:p>
            <a:fld id="{8A7A6979-0714-4377-B894-6BE4C2D6E202}" type="slidenum">
              <a:rPr lang="en-US" smtClean="0"/>
              <a:pPr/>
              <a:t>69</a:t>
            </a:fld>
            <a:endParaRPr lang="en-US" dirty="0"/>
          </a:p>
        </p:txBody>
      </p:sp>
    </p:spTree>
    <p:extLst>
      <p:ext uri="{BB962C8B-B14F-4D97-AF65-F5344CB8AC3E}">
        <p14:creationId xmlns:p14="http://schemas.microsoft.com/office/powerpoint/2010/main" val="10883051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05_26DNAandRNAStructure_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71800" y="1328057"/>
            <a:ext cx="6096000" cy="4572000"/>
          </a:xfrm>
          <a:prstGeom prst="rect">
            <a:avLst/>
          </a:prstGeom>
        </p:spPr>
      </p:pic>
      <p:sp>
        <p:nvSpPr>
          <p:cNvPr id="2" name="Slide Number Placeholder 1">
            <a:extLst>
              <a:ext uri="{FF2B5EF4-FFF2-40B4-BE49-F238E27FC236}">
                <a16:creationId xmlns="" xmlns:a16="http://schemas.microsoft.com/office/drawing/2014/main" id="{13EBBE51-D6EC-CB42-BC3D-2FA3C2AB3C90}"/>
              </a:ext>
            </a:extLst>
          </p:cNvPr>
          <p:cNvSpPr>
            <a:spLocks noGrp="1"/>
          </p:cNvSpPr>
          <p:nvPr>
            <p:ph type="sldNum" sz="quarter" idx="12"/>
          </p:nvPr>
        </p:nvSpPr>
        <p:spPr/>
        <p:txBody>
          <a:bodyPr/>
          <a:lstStyle/>
          <a:p>
            <a:fld id="{8A7A6979-0714-4377-B894-6BE4C2D6E202}" type="slidenum">
              <a:rPr lang="en-US" smtClean="0"/>
              <a:pPr/>
              <a:t>70</a:t>
            </a:fld>
            <a:endParaRPr lang="en-US" dirty="0"/>
          </a:p>
        </p:txBody>
      </p:sp>
      <p:sp>
        <p:nvSpPr>
          <p:cNvPr id="4" name="文本框 3"/>
          <p:cNvSpPr txBox="1"/>
          <p:nvPr/>
        </p:nvSpPr>
        <p:spPr>
          <a:xfrm>
            <a:off x="674914" y="1480457"/>
            <a:ext cx="1095172" cy="369332"/>
          </a:xfrm>
          <a:prstGeom prst="rect">
            <a:avLst/>
          </a:prstGeom>
          <a:noFill/>
        </p:spPr>
        <p:txBody>
          <a:bodyPr wrap="none" rtlCol="0">
            <a:spAutoFit/>
          </a:bodyPr>
          <a:lstStyle/>
          <a:p>
            <a:r>
              <a:rPr kumimoji="1" lang="en-US" altLang="zh-CN" dirty="0" smtClean="0">
                <a:solidFill>
                  <a:schemeClr val="bg1"/>
                </a:solidFill>
              </a:rPr>
              <a:t>animation</a:t>
            </a:r>
            <a:endParaRPr kumimoji="1" lang="zh-CN" altLang="en-US" dirty="0">
              <a:solidFill>
                <a:schemeClr val="bg1"/>
              </a:solidFill>
            </a:endParaRPr>
          </a:p>
        </p:txBody>
      </p:sp>
    </p:spTree>
    <p:extLst>
      <p:ext uri="{BB962C8B-B14F-4D97-AF65-F5344CB8AC3E}">
        <p14:creationId xmlns:p14="http://schemas.microsoft.com/office/powerpoint/2010/main" val="7293488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
                                        </p:tgtEl>
                                      </p:cBhvr>
                                    </p:cmd>
                                  </p:childTnLst>
                                </p:cTn>
                              </p:par>
                            </p:childTnLst>
                          </p:cTn>
                        </p:par>
                      </p:childTnLst>
                    </p:cTn>
                  </p:par>
                </p:childTnLst>
              </p:cTn>
              <p:nextCondLst>
                <p:cond evt="onClick" delay="0">
                  <p:tgtEl>
                    <p:spTgt spid="27"/>
                  </p:tgtEl>
                </p:cond>
              </p:nextCondLst>
            </p:seq>
            <p:video>
              <p:cMediaNode vol="80000">
                <p:cTn id="7" fill="hold" display="0">
                  <p:stCondLst>
                    <p:cond delay="indefinite"/>
                  </p:stCondLst>
                </p:cTn>
                <p:tgtEl>
                  <p:spTgt spid="27"/>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485166" y="200265"/>
            <a:ext cx="8166383" cy="6514041"/>
          </a:xfrm>
          <a:prstGeom prst="rect">
            <a:avLst/>
          </a:prstGeom>
        </p:spPr>
      </p:pic>
      <p:sp>
        <p:nvSpPr>
          <p:cNvPr id="4" name="幻灯片编号占位符 3"/>
          <p:cNvSpPr>
            <a:spLocks noGrp="1"/>
          </p:cNvSpPr>
          <p:nvPr>
            <p:ph type="sldNum" sz="quarter" idx="12"/>
          </p:nvPr>
        </p:nvSpPr>
        <p:spPr>
          <a:xfrm>
            <a:off x="11651549" y="6348546"/>
            <a:ext cx="365760" cy="365760"/>
          </a:xfrm>
        </p:spPr>
        <p:txBody>
          <a:bodyPr/>
          <a:lstStyle/>
          <a:p>
            <a:fld id="{8A7A6979-0714-4377-B894-6BE4C2D6E202}" type="slidenum">
              <a:rPr lang="en-US" smtClean="0"/>
              <a:pPr/>
              <a:t>71</a:t>
            </a:fld>
            <a:endParaRPr lang="en-US" dirty="0"/>
          </a:p>
        </p:txBody>
      </p:sp>
      <p:sp>
        <p:nvSpPr>
          <p:cNvPr id="5" name="矩形 4"/>
          <p:cNvSpPr/>
          <p:nvPr/>
        </p:nvSpPr>
        <p:spPr>
          <a:xfrm>
            <a:off x="361173" y="1088962"/>
            <a:ext cx="3209341" cy="1569660"/>
          </a:xfrm>
          <a:prstGeom prst="rect">
            <a:avLst/>
          </a:prstGeom>
        </p:spPr>
        <p:txBody>
          <a:bodyPr wrap="square">
            <a:spAutoFit/>
          </a:bodyPr>
          <a:lstStyle/>
          <a:p>
            <a:pPr indent="-457200">
              <a:spcBef>
                <a:spcPct val="20000"/>
              </a:spcBef>
              <a:buClr>
                <a:srgbClr val="FF0000"/>
              </a:buClr>
              <a:buSzPct val="75000"/>
              <a:buFont typeface="Monotype Sorts" charset="2"/>
              <a:buChar char="n"/>
            </a:pPr>
            <a:r>
              <a:rPr lang="zh-CN" altLang="en-US" sz="3200" dirty="0">
                <a:solidFill>
                  <a:srgbClr val="0070C0"/>
                </a:solidFill>
                <a:effectLst>
                  <a:outerShdw blurRad="38100" dist="38100" dir="2700000" algn="tl">
                    <a:srgbClr val="000000"/>
                  </a:outerShdw>
                </a:effectLst>
                <a:latin typeface="黑体" charset="-122"/>
                <a:ea typeface="黑体" charset="-122"/>
              </a:rPr>
              <a:t>细胞内总</a:t>
            </a:r>
            <a:r>
              <a:rPr lang="en-US" altLang="zh-CN" sz="3200" dirty="0">
                <a:solidFill>
                  <a:srgbClr val="0070C0"/>
                </a:solidFill>
                <a:effectLst>
                  <a:outerShdw blurRad="38100" dist="38100" dir="2700000" algn="tl">
                    <a:srgbClr val="000000"/>
                  </a:outerShdw>
                </a:effectLst>
                <a:latin typeface="黑体" charset="-122"/>
                <a:ea typeface="黑体" charset="-122"/>
              </a:rPr>
              <a:t>DNA</a:t>
            </a:r>
            <a:r>
              <a:rPr lang="zh-CN" altLang="en-US" sz="3200" dirty="0">
                <a:solidFill>
                  <a:srgbClr val="0070C0"/>
                </a:solidFill>
                <a:effectLst>
                  <a:outerShdw blurRad="38100" dist="38100" dir="2700000" algn="tl">
                    <a:srgbClr val="000000"/>
                  </a:outerShdw>
                </a:effectLst>
                <a:latin typeface="黑体" charset="-122"/>
                <a:ea typeface="黑体" charset="-122"/>
              </a:rPr>
              <a:t>的提取</a:t>
            </a:r>
            <a:r>
              <a:rPr lang="zh-CN" altLang="en-US" sz="3200" dirty="0" smtClean="0">
                <a:solidFill>
                  <a:srgbClr val="0070C0"/>
                </a:solidFill>
                <a:effectLst>
                  <a:outerShdw blurRad="38100" dist="38100" dir="2700000" algn="tl">
                    <a:srgbClr val="000000"/>
                  </a:outerShdw>
                </a:effectLst>
                <a:latin typeface="黑体" charset="-122"/>
                <a:ea typeface="黑体" charset="-122"/>
              </a:rPr>
              <a:t>分离与浓度测定</a:t>
            </a:r>
            <a:endParaRPr lang="zh-CN" altLang="en-US" sz="3200" dirty="0">
              <a:solidFill>
                <a:srgbClr val="0070C0"/>
              </a:solidFill>
              <a:effectLst>
                <a:outerShdw blurRad="38100" dist="38100" dir="2700000" algn="tl">
                  <a:srgbClr val="000000"/>
                </a:outerShdw>
              </a:effectLst>
              <a:latin typeface="黑体" charset="-122"/>
              <a:ea typeface="黑体" charset="-122"/>
            </a:endParaRPr>
          </a:p>
        </p:txBody>
      </p:sp>
    </p:spTree>
    <p:extLst>
      <p:ext uri="{BB962C8B-B14F-4D97-AF65-F5344CB8AC3E}">
        <p14:creationId xmlns:p14="http://schemas.microsoft.com/office/powerpoint/2010/main" val="4305749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A7A6979-0714-4377-B894-6BE4C2D6E202}" type="slidenum">
              <a:rPr lang="en-US" smtClean="0"/>
              <a:pPr/>
              <a:t>72</a:t>
            </a:fld>
            <a:endParaRPr lang="en-US" dirty="0"/>
          </a:p>
        </p:txBody>
      </p:sp>
      <p:pic>
        <p:nvPicPr>
          <p:cNvPr id="5" name="图片 4"/>
          <p:cNvPicPr>
            <a:picLocks noChangeAspect="1"/>
          </p:cNvPicPr>
          <p:nvPr/>
        </p:nvPicPr>
        <p:blipFill>
          <a:blip r:embed="rId2"/>
          <a:stretch>
            <a:fillRect/>
          </a:stretch>
        </p:blipFill>
        <p:spPr>
          <a:xfrm>
            <a:off x="5242378" y="132080"/>
            <a:ext cx="4711700" cy="6451600"/>
          </a:xfrm>
          <a:prstGeom prst="rect">
            <a:avLst/>
          </a:prstGeom>
        </p:spPr>
      </p:pic>
      <p:sp>
        <p:nvSpPr>
          <p:cNvPr id="6" name="文本框 5"/>
          <p:cNvSpPr txBox="1"/>
          <p:nvPr/>
        </p:nvSpPr>
        <p:spPr>
          <a:xfrm>
            <a:off x="696686" y="1175657"/>
            <a:ext cx="4920343" cy="923330"/>
          </a:xfrm>
          <a:prstGeom prst="rect">
            <a:avLst/>
          </a:prstGeom>
          <a:noFill/>
        </p:spPr>
        <p:txBody>
          <a:bodyPr wrap="square" rtlCol="0">
            <a:spAutoFit/>
          </a:bodyPr>
          <a:lstStyle/>
          <a:p>
            <a:r>
              <a:rPr kumimoji="1" lang="zh-CN" altLang="en-US" dirty="0" smtClean="0">
                <a:latin typeface="DengXian" charset="-122"/>
                <a:ea typeface="DengXian" charset="-122"/>
                <a:cs typeface="DengXian" charset="-122"/>
              </a:rPr>
              <a:t>根据</a:t>
            </a:r>
            <a:r>
              <a:rPr kumimoji="1" lang="en-US" altLang="zh-CN" dirty="0" smtClean="0">
                <a:latin typeface="DengXian" charset="-122"/>
                <a:ea typeface="DengXian" charset="-122"/>
                <a:cs typeface="DengXian" charset="-122"/>
              </a:rPr>
              <a:t>DNA</a:t>
            </a:r>
            <a:r>
              <a:rPr kumimoji="1" lang="zh-CN" altLang="en-US" dirty="0" smtClean="0">
                <a:latin typeface="DengXian" charset="-122"/>
                <a:ea typeface="DengXian" charset="-122"/>
                <a:cs typeface="DengXian" charset="-122"/>
              </a:rPr>
              <a:t>对</a:t>
            </a:r>
            <a:r>
              <a:rPr kumimoji="1" lang="en-US" altLang="zh-CN" dirty="0" smtClean="0">
                <a:latin typeface="DengXian" charset="-122"/>
                <a:ea typeface="DengXian" charset="-122"/>
                <a:cs typeface="DengXian" charset="-122"/>
              </a:rPr>
              <a:t>260nm</a:t>
            </a:r>
            <a:r>
              <a:rPr kumimoji="1" lang="zh-CN" altLang="en-US" dirty="0" smtClean="0">
                <a:latin typeface="DengXian" charset="-122"/>
                <a:ea typeface="DengXian" charset="-122"/>
                <a:cs typeface="DengXian" charset="-122"/>
              </a:rPr>
              <a:t>紫外光具有特征吸收峰，蛋白质对</a:t>
            </a:r>
            <a:r>
              <a:rPr kumimoji="1" lang="en-US" altLang="zh-CN" dirty="0" smtClean="0">
                <a:latin typeface="DengXian" charset="-122"/>
                <a:ea typeface="DengXian" charset="-122"/>
                <a:cs typeface="DengXian" charset="-122"/>
              </a:rPr>
              <a:t>280nm</a:t>
            </a:r>
            <a:r>
              <a:rPr kumimoji="1" lang="zh-CN" altLang="en-US" dirty="0" smtClean="0">
                <a:latin typeface="DengXian" charset="-122"/>
                <a:ea typeface="DengXian" charset="-122"/>
                <a:cs typeface="DengXian" charset="-122"/>
              </a:rPr>
              <a:t>紫外光具有特征吸收峰的性质，用紫外分光光度计测定</a:t>
            </a:r>
            <a:r>
              <a:rPr kumimoji="1" lang="en-US" altLang="zh-CN" dirty="0" smtClean="0">
                <a:latin typeface="DengXian" charset="-122"/>
                <a:ea typeface="DengXian" charset="-122"/>
                <a:cs typeface="DengXian" charset="-122"/>
              </a:rPr>
              <a:t>DNA</a:t>
            </a:r>
            <a:r>
              <a:rPr kumimoji="1" lang="zh-CN" altLang="en-US" dirty="0" smtClean="0">
                <a:latin typeface="DengXian" charset="-122"/>
                <a:ea typeface="DengXian" charset="-122"/>
                <a:cs typeface="DengXian" charset="-122"/>
              </a:rPr>
              <a:t>溶液的纯度和浓度。</a:t>
            </a:r>
            <a:endParaRPr kumimoji="1" lang="zh-CN" altLang="en-US" dirty="0">
              <a:latin typeface="DengXian" charset="-122"/>
              <a:ea typeface="DengXian" charset="-122"/>
              <a:cs typeface="DengXian" charset="-122"/>
            </a:endParaRPr>
          </a:p>
        </p:txBody>
      </p:sp>
      <p:sp>
        <p:nvSpPr>
          <p:cNvPr id="7" name="文本框 6"/>
          <p:cNvSpPr txBox="1"/>
          <p:nvPr/>
        </p:nvSpPr>
        <p:spPr>
          <a:xfrm>
            <a:off x="735692" y="2642379"/>
            <a:ext cx="4028667" cy="369332"/>
          </a:xfrm>
          <a:prstGeom prst="rect">
            <a:avLst/>
          </a:prstGeom>
          <a:noFill/>
        </p:spPr>
        <p:txBody>
          <a:bodyPr wrap="none" rtlCol="0">
            <a:spAutoFit/>
          </a:bodyPr>
          <a:lstStyle/>
          <a:p>
            <a:r>
              <a:rPr kumimoji="1" lang="zh-CN" altLang="en-US" dirty="0" smtClean="0">
                <a:latin typeface="DengXian" charset="-122"/>
                <a:ea typeface="DengXian" charset="-122"/>
                <a:cs typeface="DengXian" charset="-122"/>
              </a:rPr>
              <a:t>纯的</a:t>
            </a:r>
            <a:r>
              <a:rPr kumimoji="1" lang="en-US" altLang="zh-CN" dirty="0" smtClean="0">
                <a:latin typeface="DengXian" charset="-122"/>
                <a:ea typeface="DengXian" charset="-122"/>
                <a:cs typeface="DengXian" charset="-122"/>
              </a:rPr>
              <a:t>DNA</a:t>
            </a:r>
            <a:r>
              <a:rPr kumimoji="1" lang="zh-CN" altLang="en-US" dirty="0" smtClean="0">
                <a:latin typeface="DengXian" charset="-122"/>
                <a:ea typeface="DengXian" charset="-122"/>
                <a:cs typeface="DengXian" charset="-122"/>
              </a:rPr>
              <a:t>溶液其</a:t>
            </a:r>
            <a:r>
              <a:rPr kumimoji="1" lang="en-US" altLang="zh-CN" dirty="0" smtClean="0">
                <a:latin typeface="DengXian" charset="-122"/>
                <a:ea typeface="DengXian" charset="-122"/>
                <a:cs typeface="DengXian" charset="-122"/>
              </a:rPr>
              <a:t>A</a:t>
            </a:r>
            <a:r>
              <a:rPr kumimoji="1" lang="en-US" altLang="zh-CN" baseline="-25000" dirty="0" smtClean="0">
                <a:latin typeface="DengXian" charset="-122"/>
                <a:ea typeface="DengXian" charset="-122"/>
                <a:cs typeface="DengXian" charset="-122"/>
              </a:rPr>
              <a:t>260</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A</a:t>
            </a:r>
            <a:r>
              <a:rPr kumimoji="1" lang="en-US" altLang="zh-CN" baseline="-25000" dirty="0" smtClean="0">
                <a:latin typeface="DengXian" charset="-122"/>
                <a:ea typeface="DengXian" charset="-122"/>
                <a:cs typeface="DengXian" charset="-122"/>
              </a:rPr>
              <a:t>280</a:t>
            </a:r>
            <a:r>
              <a:rPr kumimoji="1" lang="zh-CN" altLang="en-US" dirty="0" smtClean="0">
                <a:latin typeface="DengXian" charset="-122"/>
                <a:ea typeface="DengXian" charset="-122"/>
                <a:cs typeface="DengXian" charset="-122"/>
              </a:rPr>
              <a:t>值应大于</a:t>
            </a:r>
            <a:r>
              <a:rPr kumimoji="1" lang="en-US" altLang="zh-CN" dirty="0" smtClean="0">
                <a:latin typeface="DengXian" charset="-122"/>
                <a:ea typeface="DengXian" charset="-122"/>
                <a:cs typeface="DengXian" charset="-122"/>
              </a:rPr>
              <a:t>1.8</a:t>
            </a:r>
          </a:p>
        </p:txBody>
      </p:sp>
      <p:sp>
        <p:nvSpPr>
          <p:cNvPr id="8" name="文本框 7"/>
          <p:cNvSpPr txBox="1"/>
          <p:nvPr/>
        </p:nvSpPr>
        <p:spPr>
          <a:xfrm>
            <a:off x="716189" y="3555103"/>
            <a:ext cx="4506686" cy="646331"/>
          </a:xfrm>
          <a:prstGeom prst="rect">
            <a:avLst/>
          </a:prstGeom>
          <a:noFill/>
        </p:spPr>
        <p:txBody>
          <a:bodyPr wrap="square" rtlCol="0">
            <a:spAutoFit/>
          </a:bodyPr>
          <a:lstStyle/>
          <a:p>
            <a:r>
              <a:rPr kumimoji="1" lang="en-US" altLang="zh-CN" dirty="0" smtClean="0">
                <a:latin typeface="DengXian" charset="-122"/>
                <a:ea typeface="DengXian" charset="-122"/>
                <a:cs typeface="DengXian" charset="-122"/>
              </a:rPr>
              <a:t>DNA</a:t>
            </a:r>
            <a:r>
              <a:rPr kumimoji="1" lang="zh-CN" altLang="en-US" dirty="0" smtClean="0">
                <a:latin typeface="DengXian" charset="-122"/>
                <a:ea typeface="DengXian" charset="-122"/>
                <a:cs typeface="DengXian" charset="-122"/>
              </a:rPr>
              <a:t>质量浓度（</a:t>
            </a:r>
            <a:r>
              <a:rPr kumimoji="1" lang="en-US" altLang="zh-CN" dirty="0" smtClean="0">
                <a:latin typeface="DengXian" charset="-122"/>
                <a:ea typeface="DengXian" charset="-122"/>
                <a:cs typeface="DengXian" charset="-122"/>
              </a:rPr>
              <a:t>µg/mL</a:t>
            </a:r>
            <a:r>
              <a:rPr kumimoji="1" lang="zh-CN" altLang="en-US" dirty="0" smtClean="0">
                <a:latin typeface="DengXian" charset="-122"/>
                <a:ea typeface="DengXian" charset="-122"/>
                <a:cs typeface="DengXian" charset="-122"/>
              </a:rPr>
              <a:t>）</a:t>
            </a:r>
            <a:r>
              <a:rPr kumimoji="1" lang="en-US" altLang="zh-CN" dirty="0" smtClean="0">
                <a:latin typeface="DengXian" charset="-122"/>
                <a:ea typeface="DengXian" charset="-122"/>
                <a:cs typeface="DengXian" charset="-122"/>
              </a:rPr>
              <a:t>=</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A260</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50</a:t>
            </a:r>
            <a:r>
              <a:rPr kumimoji="1" lang="zh-CN" altLang="en-US" dirty="0" smtClean="0">
                <a:latin typeface="DengXian" charset="-122"/>
                <a:ea typeface="DengXian" charset="-122"/>
                <a:cs typeface="DengXian" charset="-122"/>
              </a:rPr>
              <a:t>（比色杯光径为</a:t>
            </a:r>
            <a:r>
              <a:rPr kumimoji="1" lang="en-US" altLang="zh-CN" dirty="0" smtClean="0">
                <a:latin typeface="DengXian" charset="-122"/>
                <a:ea typeface="DengXian" charset="-122"/>
                <a:cs typeface="DengXian" charset="-122"/>
              </a:rPr>
              <a:t>1cm</a:t>
            </a:r>
            <a:r>
              <a:rPr kumimoji="1" lang="zh-CN" altLang="en-US" dirty="0" smtClean="0">
                <a:latin typeface="DengXian" charset="-122"/>
                <a:ea typeface="DengXian" charset="-122"/>
                <a:cs typeface="DengXian" charset="-122"/>
              </a:rPr>
              <a:t>）</a:t>
            </a:r>
            <a:endParaRPr kumimoji="1" lang="zh-CN" altLang="en-US" dirty="0">
              <a:latin typeface="DengXian" charset="-122"/>
              <a:ea typeface="DengXian" charset="-122"/>
              <a:cs typeface="DengXian" charset="-122"/>
            </a:endParaRPr>
          </a:p>
        </p:txBody>
      </p:sp>
    </p:spTree>
    <p:extLst>
      <p:ext uri="{BB962C8B-B14F-4D97-AF65-F5344CB8AC3E}">
        <p14:creationId xmlns:p14="http://schemas.microsoft.com/office/powerpoint/2010/main" val="9898751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5644595" y="1055914"/>
            <a:ext cx="902811" cy="523220"/>
          </a:xfrm>
          <a:prstGeom prst="rect">
            <a:avLst/>
          </a:prstGeom>
          <a:noFill/>
        </p:spPr>
        <p:txBody>
          <a:bodyPr wrap="none" rtlCol="0">
            <a:spAutoFit/>
          </a:bodyPr>
          <a:lstStyle/>
          <a:p>
            <a:r>
              <a:rPr kumimoji="1" lang="zh-CN" altLang="en-US" sz="2800" b="1" dirty="0">
                <a:solidFill>
                  <a:schemeClr val="bg1"/>
                </a:solidFill>
              </a:rPr>
              <a:t>总结</a:t>
            </a:r>
          </a:p>
        </p:txBody>
      </p:sp>
      <p:sp>
        <p:nvSpPr>
          <p:cNvPr id="3" name="Rectangle 2"/>
          <p:cNvSpPr/>
          <p:nvPr/>
        </p:nvSpPr>
        <p:spPr>
          <a:xfrm>
            <a:off x="1093496" y="1725426"/>
            <a:ext cx="10031186" cy="3416320"/>
          </a:xfrm>
          <a:prstGeom prst="rect">
            <a:avLst/>
          </a:prstGeom>
        </p:spPr>
        <p:txBody>
          <a:bodyPr wrap="square">
            <a:spAutoFit/>
          </a:bodyPr>
          <a:lstStyle/>
          <a:p>
            <a:pPr marL="342900" indent="-342900" algn="just">
              <a:lnSpc>
                <a:spcPct val="150000"/>
              </a:lnSpc>
              <a:buFont typeface="Arial" charset="0"/>
              <a:buChar char="•"/>
            </a:pPr>
            <a:r>
              <a:rPr lang="ja-JP" altLang="en-US" sz="2400" dirty="0">
                <a:solidFill>
                  <a:schemeClr val="bg1"/>
                </a:solidFill>
                <a:latin typeface="KaiTi" panose="02010609060101010101" pitchFamily="49" charset="-122"/>
                <a:ea typeface="KaiTi" panose="02010609060101010101" pitchFamily="49" charset="-122"/>
              </a:rPr>
              <a:t>元素组成</a:t>
            </a:r>
            <a:r>
              <a:rPr lang="zh-CN" altLang="en-US" sz="2400" dirty="0">
                <a:solidFill>
                  <a:schemeClr val="bg1"/>
                </a:solidFill>
                <a:latin typeface="KaiTi" panose="02010609060101010101" pitchFamily="49" charset="-122"/>
                <a:ea typeface="KaiTi" panose="02010609060101010101" pitchFamily="49" charset="-122"/>
                <a:cs typeface="KaiTi" charset="-122"/>
              </a:rPr>
              <a:t>：原子结构与性质、化学键、生物大分子</a:t>
            </a:r>
            <a:endParaRPr lang="en-US" altLang="zh-CN" sz="2400" dirty="0">
              <a:solidFill>
                <a:schemeClr val="bg1"/>
              </a:solidFill>
              <a:latin typeface="KaiTi" panose="02010609060101010101" pitchFamily="49" charset="-122"/>
              <a:ea typeface="KaiTi" panose="02010609060101010101" pitchFamily="49" charset="-122"/>
              <a:cs typeface="KaiTi" charset="-122"/>
            </a:endParaRPr>
          </a:p>
          <a:p>
            <a:pPr marL="342900" indent="-342900" algn="just">
              <a:lnSpc>
                <a:spcPct val="150000"/>
              </a:lnSpc>
              <a:buFont typeface="Arial" charset="0"/>
              <a:buChar char="•"/>
            </a:pPr>
            <a:r>
              <a:rPr lang="zh-CN" altLang="en-US" sz="2400" dirty="0">
                <a:solidFill>
                  <a:schemeClr val="bg1"/>
                </a:solidFill>
                <a:latin typeface="KaiTi" panose="02010609060101010101" pitchFamily="49" charset="-122"/>
                <a:ea typeface="KaiTi" panose="02010609060101010101" pitchFamily="49" charset="-122"/>
                <a:cs typeface="KaiTi" charset="-122"/>
              </a:rPr>
              <a:t>糖类化合物：单糖、二糖、多糖</a:t>
            </a:r>
          </a:p>
          <a:p>
            <a:pPr marL="342900" indent="-342900" algn="just">
              <a:lnSpc>
                <a:spcPct val="150000"/>
              </a:lnSpc>
              <a:buFont typeface="Arial" charset="0"/>
              <a:buChar char="•"/>
            </a:pPr>
            <a:r>
              <a:rPr lang="zh-CN" altLang="en-US" sz="2400" dirty="0">
                <a:solidFill>
                  <a:schemeClr val="bg1"/>
                </a:solidFill>
                <a:latin typeface="KaiTi" panose="02010609060101010101" pitchFamily="49" charset="-122"/>
                <a:ea typeface="KaiTi" panose="02010609060101010101" pitchFamily="49" charset="-122"/>
                <a:cs typeface="KaiTi" charset="-122"/>
              </a:rPr>
              <a:t>脂类化合物：脂肪与类脂（磷脂，类固醇）</a:t>
            </a:r>
          </a:p>
          <a:p>
            <a:pPr marL="342900" indent="-342900" algn="just">
              <a:lnSpc>
                <a:spcPct val="150000"/>
              </a:lnSpc>
              <a:buFont typeface="Arial" charset="0"/>
              <a:buChar char="•"/>
            </a:pPr>
            <a:r>
              <a:rPr lang="zh-CN" altLang="en-US" sz="2400" dirty="0">
                <a:solidFill>
                  <a:schemeClr val="bg1"/>
                </a:solidFill>
                <a:latin typeface="KaiTi" panose="02010609060101010101" pitchFamily="49" charset="-122"/>
                <a:ea typeface="KaiTi" panose="02010609060101010101" pitchFamily="49" charset="-122"/>
                <a:cs typeface="KaiTi" charset="-122"/>
              </a:rPr>
              <a:t>蛋白质：氨基酸、多肽、蛋白质的四级</a:t>
            </a:r>
            <a:r>
              <a:rPr lang="zh-CN" altLang="en-US" sz="2400" dirty="0" smtClean="0">
                <a:solidFill>
                  <a:schemeClr val="bg1"/>
                </a:solidFill>
                <a:latin typeface="KaiTi" panose="02010609060101010101" pitchFamily="49" charset="-122"/>
                <a:ea typeface="KaiTi" panose="02010609060101010101" pitchFamily="49" charset="-122"/>
                <a:cs typeface="KaiTi" charset="-122"/>
              </a:rPr>
              <a:t>结构、蛋白质结构研究方法</a:t>
            </a:r>
            <a:endParaRPr lang="zh-CN" altLang="en-US" sz="2400" dirty="0">
              <a:solidFill>
                <a:schemeClr val="bg1"/>
              </a:solidFill>
              <a:latin typeface="KaiTi" panose="02010609060101010101" pitchFamily="49" charset="-122"/>
              <a:ea typeface="KaiTi" panose="02010609060101010101" pitchFamily="49" charset="-122"/>
              <a:cs typeface="KaiTi" charset="-122"/>
            </a:endParaRPr>
          </a:p>
          <a:p>
            <a:pPr marL="342900" indent="-342900" algn="just">
              <a:lnSpc>
                <a:spcPct val="150000"/>
              </a:lnSpc>
              <a:buFont typeface="Arial" charset="0"/>
              <a:buChar char="•"/>
            </a:pPr>
            <a:r>
              <a:rPr lang="zh-CN" altLang="en-US" sz="2400" dirty="0">
                <a:solidFill>
                  <a:schemeClr val="bg1"/>
                </a:solidFill>
                <a:latin typeface="KaiTi" panose="02010609060101010101" pitchFamily="49" charset="-122"/>
                <a:ea typeface="KaiTi" panose="02010609060101010101" pitchFamily="49" charset="-122"/>
                <a:cs typeface="KaiTi" charset="-122"/>
              </a:rPr>
              <a:t>核酸</a:t>
            </a:r>
            <a:r>
              <a:rPr lang="en-US" altLang="zh-CN" sz="2400" dirty="0">
                <a:solidFill>
                  <a:schemeClr val="bg1"/>
                </a:solidFill>
                <a:latin typeface="KaiTi" panose="02010609060101010101" pitchFamily="49" charset="-122"/>
                <a:ea typeface="KaiTi" panose="02010609060101010101" pitchFamily="49" charset="-122"/>
                <a:cs typeface="KaiTi" charset="-122"/>
              </a:rPr>
              <a:t>:</a:t>
            </a:r>
            <a:r>
              <a:rPr lang="zh-CN" altLang="en-US" sz="2400" dirty="0">
                <a:solidFill>
                  <a:schemeClr val="bg1"/>
                </a:solidFill>
                <a:latin typeface="KaiTi" panose="02010609060101010101" pitchFamily="49" charset="-122"/>
                <a:ea typeface="KaiTi" panose="02010609060101010101" pitchFamily="49" charset="-122"/>
                <a:cs typeface="KaiTi" charset="-122"/>
              </a:rPr>
              <a:t>核苷酸、</a:t>
            </a:r>
            <a:r>
              <a:rPr lang="en-US" altLang="zh-CN" sz="2400" dirty="0">
                <a:solidFill>
                  <a:schemeClr val="bg1"/>
                </a:solidFill>
                <a:latin typeface="KaiTi" panose="02010609060101010101" pitchFamily="49" charset="-122"/>
                <a:ea typeface="KaiTi" panose="02010609060101010101" pitchFamily="49" charset="-122"/>
                <a:cs typeface="KaiTi" charset="-122"/>
              </a:rPr>
              <a:t>DNA</a:t>
            </a:r>
            <a:r>
              <a:rPr lang="zh-CN" altLang="en-US" sz="2400" dirty="0">
                <a:solidFill>
                  <a:schemeClr val="bg1"/>
                </a:solidFill>
                <a:latin typeface="KaiTi" panose="02010609060101010101" pitchFamily="49" charset="-122"/>
                <a:ea typeface="KaiTi" panose="02010609060101010101" pitchFamily="49" charset="-122"/>
                <a:cs typeface="KaiTi" charset="-122"/>
              </a:rPr>
              <a:t>结构、</a:t>
            </a:r>
            <a:r>
              <a:rPr lang="en-US" altLang="zh-CN" sz="2400" dirty="0">
                <a:solidFill>
                  <a:schemeClr val="bg1"/>
                </a:solidFill>
                <a:latin typeface="KaiTi" panose="02010609060101010101" pitchFamily="49" charset="-122"/>
                <a:ea typeface="KaiTi" panose="02010609060101010101" pitchFamily="49" charset="-122"/>
                <a:cs typeface="KaiTi" charset="-122"/>
              </a:rPr>
              <a:t>RNA</a:t>
            </a:r>
            <a:r>
              <a:rPr lang="zh-CN" altLang="en-US" sz="2400" dirty="0" smtClean="0">
                <a:solidFill>
                  <a:schemeClr val="bg1"/>
                </a:solidFill>
                <a:latin typeface="KaiTi" panose="02010609060101010101" pitchFamily="49" charset="-122"/>
                <a:ea typeface="KaiTi" panose="02010609060101010101" pitchFamily="49" charset="-122"/>
                <a:cs typeface="KaiTi" charset="-122"/>
              </a:rPr>
              <a:t>结构、细胞内总</a:t>
            </a:r>
            <a:r>
              <a:rPr lang="en-US" altLang="zh-CN" sz="2400" dirty="0" smtClean="0">
                <a:solidFill>
                  <a:schemeClr val="bg1"/>
                </a:solidFill>
                <a:latin typeface="KaiTi" panose="02010609060101010101" pitchFamily="49" charset="-122"/>
                <a:ea typeface="KaiTi" panose="02010609060101010101" pitchFamily="49" charset="-122"/>
                <a:cs typeface="KaiTi" charset="-122"/>
              </a:rPr>
              <a:t>DNA</a:t>
            </a:r>
            <a:r>
              <a:rPr lang="zh-CN" altLang="en-US" sz="2400" dirty="0" smtClean="0">
                <a:solidFill>
                  <a:schemeClr val="bg1"/>
                </a:solidFill>
                <a:latin typeface="KaiTi" panose="02010609060101010101" pitchFamily="49" charset="-122"/>
                <a:ea typeface="KaiTi" panose="02010609060101010101" pitchFamily="49" charset="-122"/>
                <a:cs typeface="KaiTi" charset="-122"/>
              </a:rPr>
              <a:t>的提取分离和浓度测定</a:t>
            </a:r>
            <a:endParaRPr lang="en-US" altLang="zh-CN" sz="2400" dirty="0">
              <a:solidFill>
                <a:schemeClr val="bg1"/>
              </a:solidFill>
              <a:latin typeface="KaiTi" panose="02010609060101010101" pitchFamily="49" charset="-122"/>
              <a:ea typeface="KaiTi" panose="02010609060101010101" pitchFamily="49" charset="-122"/>
              <a:cs typeface="KaiTi" charset="-122"/>
            </a:endParaRPr>
          </a:p>
          <a:p>
            <a:pPr marL="342900" indent="-342900" algn="just">
              <a:lnSpc>
                <a:spcPct val="150000"/>
              </a:lnSpc>
              <a:buFont typeface="Arial" charset="0"/>
              <a:buChar char="•"/>
            </a:pPr>
            <a:endParaRPr lang="en-US" altLang="zh-CN" sz="2400" dirty="0">
              <a:solidFill>
                <a:schemeClr val="bg1"/>
              </a:solidFill>
              <a:latin typeface="KaiTi" panose="02010609060101010101" pitchFamily="49" charset="-122"/>
              <a:ea typeface="KaiTi" panose="02010609060101010101" pitchFamily="49" charset="-122"/>
              <a:cs typeface="KaiTi" charset="-122"/>
            </a:endParaRPr>
          </a:p>
        </p:txBody>
      </p:sp>
      <p:sp>
        <p:nvSpPr>
          <p:cNvPr id="4" name="Slide Number Placeholder 3">
            <a:extLst>
              <a:ext uri="{FF2B5EF4-FFF2-40B4-BE49-F238E27FC236}">
                <a16:creationId xmlns="" xmlns:a16="http://schemas.microsoft.com/office/drawing/2014/main" id="{A918AAC0-ED8B-664B-8227-8D493595780C}"/>
              </a:ext>
            </a:extLst>
          </p:cNvPr>
          <p:cNvSpPr>
            <a:spLocks noGrp="1"/>
          </p:cNvSpPr>
          <p:nvPr>
            <p:ph type="sldNum" sz="quarter" idx="12"/>
          </p:nvPr>
        </p:nvSpPr>
        <p:spPr/>
        <p:txBody>
          <a:bodyPr/>
          <a:lstStyle/>
          <a:p>
            <a:fld id="{8A7A6979-0714-4377-B894-6BE4C2D6E202}" type="slidenum">
              <a:rPr lang="en-US" smtClean="0"/>
              <a:pPr/>
              <a:t>73</a:t>
            </a:fld>
            <a:endParaRPr lang="en-US" dirty="0"/>
          </a:p>
        </p:txBody>
      </p:sp>
    </p:spTree>
    <p:extLst>
      <p:ext uri="{BB962C8B-B14F-4D97-AF65-F5344CB8AC3E}">
        <p14:creationId xmlns:p14="http://schemas.microsoft.com/office/powerpoint/2010/main" val="20787161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A7A6979-0714-4377-B894-6BE4C2D6E202}" type="slidenum">
              <a:rPr lang="en-US" smtClean="0"/>
              <a:pPr/>
              <a:t>7</a:t>
            </a:fld>
            <a:endParaRPr lang="en-US" dirty="0"/>
          </a:p>
        </p:txBody>
      </p:sp>
      <p:pic>
        <p:nvPicPr>
          <p:cNvPr id="5" name="图片 4"/>
          <p:cNvPicPr>
            <a:picLocks noChangeAspect="1"/>
          </p:cNvPicPr>
          <p:nvPr/>
        </p:nvPicPr>
        <p:blipFill>
          <a:blip r:embed="rId2"/>
          <a:stretch>
            <a:fillRect/>
          </a:stretch>
        </p:blipFill>
        <p:spPr>
          <a:xfrm>
            <a:off x="914231" y="1211834"/>
            <a:ext cx="10379882" cy="4366006"/>
          </a:xfrm>
          <a:prstGeom prst="rect">
            <a:avLst/>
          </a:prstGeom>
        </p:spPr>
      </p:pic>
    </p:spTree>
    <p:extLst>
      <p:ext uri="{BB962C8B-B14F-4D97-AF65-F5344CB8AC3E}">
        <p14:creationId xmlns:p14="http://schemas.microsoft.com/office/powerpoint/2010/main" val="1447842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25">
            <a:extLst>
              <a:ext uri="{FF2B5EF4-FFF2-40B4-BE49-F238E27FC236}">
                <a16:creationId xmlns="" xmlns:a16="http://schemas.microsoft.com/office/drawing/2014/main" id="{C814A8B1-2DA8-0540-B2C8-0E14A42E8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234" y="1288344"/>
            <a:ext cx="5471160" cy="5322285"/>
          </a:xfrm>
          <a:prstGeom prst="rect">
            <a:avLst/>
          </a:prstGeom>
        </p:spPr>
      </p:pic>
      <p:sp>
        <p:nvSpPr>
          <p:cNvPr id="2" name="Slide Number Placeholder 1">
            <a:extLst>
              <a:ext uri="{FF2B5EF4-FFF2-40B4-BE49-F238E27FC236}">
                <a16:creationId xmlns="" xmlns:a16="http://schemas.microsoft.com/office/drawing/2014/main" id="{D649103C-7203-3641-A300-0279A3466D49}"/>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
        <p:nvSpPr>
          <p:cNvPr id="3" name="TextBox 2">
            <a:extLst>
              <a:ext uri="{FF2B5EF4-FFF2-40B4-BE49-F238E27FC236}">
                <a16:creationId xmlns="" xmlns:a16="http://schemas.microsoft.com/office/drawing/2014/main" id="{F7F86AEA-1CB3-0742-A814-BE9E0FF75983}"/>
              </a:ext>
            </a:extLst>
          </p:cNvPr>
          <p:cNvSpPr txBox="1"/>
          <p:nvPr/>
        </p:nvSpPr>
        <p:spPr>
          <a:xfrm>
            <a:off x="4157008" y="578840"/>
            <a:ext cx="3877985" cy="461665"/>
          </a:xfrm>
          <a:prstGeom prst="rect">
            <a:avLst/>
          </a:prstGeom>
          <a:noFill/>
        </p:spPr>
        <p:txBody>
          <a:bodyPr wrap="none" rtlCol="0">
            <a:spAutoFit/>
          </a:bodyPr>
          <a:lstStyle/>
          <a:p>
            <a:pPr algn="ctr"/>
            <a:r>
              <a:rPr lang="zh-CN" altLang="en-US" sz="2400" dirty="0"/>
              <a:t>电子层反应电子能量的高低</a:t>
            </a:r>
            <a:endParaRPr lang="en-US" sz="2400" dirty="0"/>
          </a:p>
        </p:txBody>
      </p:sp>
    </p:spTree>
    <p:extLst>
      <p:ext uri="{BB962C8B-B14F-4D97-AF65-F5344CB8AC3E}">
        <p14:creationId xmlns:p14="http://schemas.microsoft.com/office/powerpoint/2010/main" val="1622234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14740</TotalTime>
  <Words>4524</Words>
  <Application>Microsoft Macintosh PowerPoint</Application>
  <PresentationFormat>宽屏</PresentationFormat>
  <Paragraphs>739</Paragraphs>
  <Slides>74</Slides>
  <Notes>40</Notes>
  <HiddenSlides>0</HiddenSlides>
  <MMClips>4</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74</vt:i4>
      </vt:variant>
    </vt:vector>
  </HeadingPairs>
  <TitlesOfParts>
    <vt:vector size="89" baseType="lpstr">
      <vt:lpstr>DengXian</vt:lpstr>
      <vt:lpstr>Gill Sans MT</vt:lpstr>
      <vt:lpstr>HGｺﾞｼｯｸE</vt:lpstr>
      <vt:lpstr>KaiTi</vt:lpstr>
      <vt:lpstr>Monotype Sorts</vt:lpstr>
      <vt:lpstr>ＭＳ Ｐゴシック</vt:lpstr>
      <vt:lpstr>Symbol</vt:lpstr>
      <vt:lpstr>Times</vt:lpstr>
      <vt:lpstr>Times New Roman</vt:lpstr>
      <vt:lpstr>Wingdings</vt:lpstr>
      <vt:lpstr>黑体</vt:lpstr>
      <vt:lpstr>华文中宋</vt:lpstr>
      <vt:lpstr>Arial</vt:lpstr>
      <vt:lpstr>Parcel</vt:lpstr>
      <vt:lpstr>Image</vt:lpstr>
      <vt:lpstr>第二讲 生命的物质基础</vt:lpstr>
      <vt:lpstr>PowerPoint 演示文稿</vt:lpstr>
      <vt:lpstr>2.1  生物的元素组成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  糖类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脂类</vt:lpstr>
      <vt:lpstr>PowerPoint 演示文稿</vt:lpstr>
      <vt:lpstr>PowerPoint 演示文稿</vt:lpstr>
      <vt:lpstr>PowerPoint 演示文稿</vt:lpstr>
      <vt:lpstr>PowerPoint 演示文稿</vt:lpstr>
      <vt:lpstr>PowerPoint 演示文稿</vt:lpstr>
      <vt:lpstr>2.4  蛋白质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Nuclear Magnetic Resonance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生命的物质（分子）基础  生命科学导论 第3讲 </dc:title>
  <dc:creator>Hui Zhang</dc:creator>
  <cp:lastModifiedBy>李 俊</cp:lastModifiedBy>
  <cp:revision>277</cp:revision>
  <dcterms:created xsi:type="dcterms:W3CDTF">2018-01-11T02:48:05Z</dcterms:created>
  <dcterms:modified xsi:type="dcterms:W3CDTF">2023-02-12T10:16:35Z</dcterms:modified>
</cp:coreProperties>
</file>